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
  </p:sldMasterIdLst>
  <p:notesMasterIdLst>
    <p:notesMasterId r:id="rId19"/>
  </p:notesMasterIdLst>
  <p:handoutMasterIdLst>
    <p:handoutMasterId r:id="rId20"/>
  </p:handoutMasterIdLst>
  <p:sldIdLst>
    <p:sldId id="595" r:id="rId2"/>
    <p:sldId id="600" r:id="rId3"/>
    <p:sldId id="601" r:id="rId4"/>
    <p:sldId id="602" r:id="rId5"/>
    <p:sldId id="610" r:id="rId6"/>
    <p:sldId id="604" r:id="rId7"/>
    <p:sldId id="608" r:id="rId8"/>
    <p:sldId id="609" r:id="rId9"/>
    <p:sldId id="605" r:id="rId10"/>
    <p:sldId id="611" r:id="rId11"/>
    <p:sldId id="612" r:id="rId12"/>
    <p:sldId id="607" r:id="rId13"/>
    <p:sldId id="603" r:id="rId14"/>
    <p:sldId id="596" r:id="rId15"/>
    <p:sldId id="597" r:id="rId16"/>
    <p:sldId id="598" r:id="rId17"/>
    <p:sldId id="599" r:id="rId18"/>
  </p:sldIdLst>
  <p:sldSz cx="9144000" cy="6858000" type="screen4x3"/>
  <p:notesSz cx="7302500" cy="9586913"/>
  <p:custDataLst>
    <p:tags r:id="rId21"/>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7E8"/>
    <a:srgbClr val="B3B3B3"/>
    <a:srgbClr val="D47676"/>
    <a:srgbClr val="BBBBE3"/>
    <a:srgbClr val="8F8FD1"/>
    <a:srgbClr val="8B3735"/>
    <a:srgbClr val="A8A8DC"/>
    <a:srgbClr val="7F7F7F"/>
    <a:srgbClr val="00000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9" autoAdjust="0"/>
    <p:restoredTop sz="68869" autoAdjust="0"/>
  </p:normalViewPr>
  <p:slideViewPr>
    <p:cSldViewPr snapToObjects="1">
      <p:cViewPr varScale="1">
        <p:scale>
          <a:sx n="68" d="100"/>
          <a:sy n="68" d="100"/>
        </p:scale>
        <p:origin x="2120" y="192"/>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tags" Target="tags/tag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 Id="rId3"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364741641337386"/>
          <c:y val="0.0460992907801418"/>
          <c:w val="0.800574707341393"/>
          <c:h val="0.867021276595745"/>
        </c:manualLayout>
      </c:layout>
      <c:lineChart>
        <c:grouping val="standard"/>
        <c:varyColors val="0"/>
        <c:ser>
          <c:idx val="1"/>
          <c:order val="0"/>
          <c:tx>
            <c:v>Spiral SSE</c:v>
          </c:tx>
          <c:spPr>
            <a:ln w="50800">
              <a:solidFill>
                <a:srgbClr val="A03232"/>
              </a:solidFill>
              <a:prstDash val="solid"/>
            </a:ln>
          </c:spPr>
          <c:marker>
            <c:symbol val="circle"/>
            <c:size val="9"/>
            <c:spPr>
              <a:solidFill>
                <a:srgbClr val="A03232"/>
              </a:solidFill>
              <a:ln>
                <a:solidFill>
                  <a:srgbClr val="A03232"/>
                </a:solid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float'!$AX$4:$AX$13</c:f>
              <c:numCache>
                <c:formatCode>General</c:formatCode>
                <c:ptCount val="10"/>
                <c:pt idx="0">
                  <c:v>4.155844155844156</c:v>
                </c:pt>
                <c:pt idx="1">
                  <c:v>4.87804878048781</c:v>
                </c:pt>
                <c:pt idx="2">
                  <c:v>5.765765765765766</c:v>
                </c:pt>
                <c:pt idx="3">
                  <c:v>6.248256624825663</c:v>
                </c:pt>
                <c:pt idx="4">
                  <c:v>6.217364905889496</c:v>
                </c:pt>
                <c:pt idx="5">
                  <c:v>5.684678016284234</c:v>
                </c:pt>
                <c:pt idx="6">
                  <c:v>5.535135135135135</c:v>
                </c:pt>
                <c:pt idx="7">
                  <c:v>5.336871031934047</c:v>
                </c:pt>
                <c:pt idx="8">
                  <c:v>5.29575279591441</c:v>
                </c:pt>
                <c:pt idx="9">
                  <c:v>5.182640179866269</c:v>
                </c:pt>
              </c:numCache>
            </c:numRef>
          </c:val>
          <c:smooth val="0"/>
        </c:ser>
        <c:ser>
          <c:idx val="2"/>
          <c:order val="1"/>
          <c:tx>
            <c:v>Intel MKL interl.</c:v>
          </c:tx>
          <c:spPr>
            <a:ln w="28673">
              <a:solidFill>
                <a:srgbClr val="D6D6F5">
                  <a:lumMod val="50000"/>
                </a:srgbClr>
              </a:solidFill>
              <a:prstDash val="solid"/>
            </a:ln>
          </c:spPr>
          <c:marker>
            <c:symbol val="circle"/>
            <c:size val="6"/>
            <c:spPr>
              <a:solidFill>
                <a:srgbClr val="D6D6F5">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float'!$AY$4:$AY$13</c:f>
              <c:numCache>
                <c:formatCode>General</c:formatCode>
                <c:ptCount val="10"/>
                <c:pt idx="0">
                  <c:v>0.577864487</c:v>
                </c:pt>
                <c:pt idx="1">
                  <c:v>1.211267175</c:v>
                </c:pt>
                <c:pt idx="2">
                  <c:v>1.966102102</c:v>
                </c:pt>
                <c:pt idx="3">
                  <c:v>2.955980871</c:v>
                </c:pt>
                <c:pt idx="4">
                  <c:v>4.130693602</c:v>
                </c:pt>
                <c:pt idx="5">
                  <c:v>5.147953405999996</c:v>
                </c:pt>
                <c:pt idx="6">
                  <c:v>5.064466822999993</c:v>
                </c:pt>
                <c:pt idx="7">
                  <c:v>5.593560843999994</c:v>
                </c:pt>
                <c:pt idx="8">
                  <c:v>5.270616909999998</c:v>
                </c:pt>
                <c:pt idx="9">
                  <c:v>4.060841173</c:v>
                </c:pt>
              </c:numCache>
            </c:numRef>
          </c:val>
          <c:smooth val="0"/>
        </c:ser>
        <c:ser>
          <c:idx val="5"/>
          <c:order val="2"/>
          <c:tx>
            <c:v>Spiral C</c:v>
          </c:tx>
          <c:spPr>
            <a:ln w="28673">
              <a:solidFill>
                <a:srgbClr val="000000">
                  <a:lumMod val="50000"/>
                  <a:lumOff val="50000"/>
                </a:srgbClr>
              </a:solidFill>
              <a:prstDash val="solid"/>
            </a:ln>
          </c:spPr>
          <c:marker>
            <c:symbol val="circle"/>
            <c:size val="6"/>
            <c:spPr>
              <a:solidFill>
                <a:srgbClr val="FFFFFF">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float'!$BB$4:$BB$13</c:f>
              <c:numCache>
                <c:formatCode>General</c:formatCode>
                <c:ptCount val="10"/>
                <c:pt idx="0">
                  <c:v>1.767955801104972</c:v>
                </c:pt>
                <c:pt idx="1">
                  <c:v>2.0</c:v>
                </c:pt>
                <c:pt idx="2">
                  <c:v>1.937436932391524</c:v>
                </c:pt>
                <c:pt idx="3">
                  <c:v>1.98054818744474</c:v>
                </c:pt>
                <c:pt idx="4">
                  <c:v>1.906890130353817</c:v>
                </c:pt>
                <c:pt idx="5">
                  <c:v>1.881123448726323</c:v>
                </c:pt>
                <c:pt idx="6">
                  <c:v>1.765334620556494</c:v>
                </c:pt>
                <c:pt idx="7">
                  <c:v>1.73324306025728</c:v>
                </c:pt>
                <c:pt idx="8">
                  <c:v>1.702021566142403</c:v>
                </c:pt>
                <c:pt idx="9">
                  <c:v>1.693838015288059</c:v>
                </c:pt>
              </c:numCache>
            </c:numRef>
          </c:val>
          <c:smooth val="0"/>
        </c:ser>
        <c:ser>
          <c:idx val="6"/>
          <c:order val="3"/>
          <c:tx>
            <c:v>Spiral C vect</c:v>
          </c:tx>
          <c:spPr>
            <a:ln w="28673">
              <a:solidFill>
                <a:srgbClr val="000000">
                  <a:lumMod val="65000"/>
                  <a:lumOff val="35000"/>
                </a:srgbClr>
              </a:solidFill>
              <a:prstDash val="solid"/>
            </a:ln>
          </c:spPr>
          <c:marker>
            <c:symbol val="circle"/>
            <c:size val="6"/>
            <c:spPr>
              <a:solidFill>
                <a:srgbClr val="000000">
                  <a:lumMod val="65000"/>
                  <a:lumOff val="35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float'!$BC$4:$BC$13</c:f>
              <c:numCache>
                <c:formatCode>General</c:formatCode>
                <c:ptCount val="10"/>
                <c:pt idx="0">
                  <c:v>1.807909604519774</c:v>
                </c:pt>
                <c:pt idx="1">
                  <c:v>2.614379084967321</c:v>
                </c:pt>
                <c:pt idx="2">
                  <c:v>2.922374429223738</c:v>
                </c:pt>
                <c:pt idx="3">
                  <c:v>3.135059482155353</c:v>
                </c:pt>
                <c:pt idx="4">
                  <c:v>2.52465483234714</c:v>
                </c:pt>
                <c:pt idx="5">
                  <c:v>2.655907780979827</c:v>
                </c:pt>
                <c:pt idx="6">
                  <c:v>2.727175881538298</c:v>
                </c:pt>
                <c:pt idx="7">
                  <c:v>2.341301184784867</c:v>
                </c:pt>
                <c:pt idx="8">
                  <c:v>2.407193370815131</c:v>
                </c:pt>
                <c:pt idx="9">
                  <c:v>2.413047714429434</c:v>
                </c:pt>
              </c:numCache>
            </c:numRef>
          </c:val>
          <c:smooth val="0"/>
        </c:ser>
        <c:dLbls>
          <c:showLegendKey val="0"/>
          <c:showVal val="0"/>
          <c:showCatName val="0"/>
          <c:showSerName val="0"/>
          <c:showPercent val="0"/>
          <c:showBubbleSize val="0"/>
        </c:dLbls>
        <c:marker val="1"/>
        <c:smooth val="0"/>
        <c:axId val="-280785248"/>
        <c:axId val="-280782688"/>
      </c:lineChart>
      <c:catAx>
        <c:axId val="-280785248"/>
        <c:scaling>
          <c:orientation val="minMax"/>
        </c:scaling>
        <c:delete val="0"/>
        <c:axPos val="b"/>
        <c:numFmt formatCode="General" sourceLinked="1"/>
        <c:majorTickMark val="out"/>
        <c:minorTickMark val="none"/>
        <c:tickLblPos val="nextTo"/>
        <c:spPr>
          <a:ln w="19050">
            <a:solidFill>
              <a:srgbClr val="000000"/>
            </a:solid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80782688"/>
        <c:crosses val="autoZero"/>
        <c:auto val="1"/>
        <c:lblAlgn val="ctr"/>
        <c:lblOffset val="100"/>
        <c:tickLblSkip val="1"/>
        <c:tickMarkSkip val="1"/>
        <c:noMultiLvlLbl val="0"/>
      </c:catAx>
      <c:valAx>
        <c:axId val="-280782688"/>
        <c:scaling>
          <c:orientation val="minMax"/>
        </c:scaling>
        <c:delete val="0"/>
        <c:axPos val="l"/>
        <c:majorGridlines>
          <c:spPr>
            <a:ln w="15875">
              <a:solidFill>
                <a:srgbClr val="FFFFFF"/>
              </a:solidFill>
              <a:prstDash val="solid"/>
            </a:ln>
          </c:spPr>
        </c:majorGridlines>
        <c:numFmt formatCode="General" sourceLinked="1"/>
        <c:majorTickMark val="out"/>
        <c:minorTickMark val="none"/>
        <c:tickLblPos val="nextTo"/>
        <c:spPr>
          <a:ln w="2389">
            <a:no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80785248"/>
        <c:crosses val="autoZero"/>
        <c:crossBetween val="midCat"/>
      </c:valAx>
      <c:spPr>
        <a:solidFill>
          <a:srgbClr val="808080">
            <a:lumMod val="20000"/>
            <a:lumOff val="80000"/>
          </a:srgbClr>
        </a:solidFill>
        <a:ln w="19050">
          <a:noFill/>
          <a:prstDash val="solid"/>
        </a:ln>
      </c:spPr>
    </c:plotArea>
    <c:plotVisOnly val="1"/>
    <c:dispBlanksAs val="gap"/>
    <c:showDLblsOverMax val="0"/>
  </c:chart>
  <c:spPr>
    <a:noFill/>
    <a:ln>
      <a:noFill/>
    </a:ln>
  </c:spPr>
  <c:txPr>
    <a:bodyPr/>
    <a:lstStyle/>
    <a:p>
      <a:pPr>
        <a:defRPr sz="696" b="0" i="0" u="none" strike="noStrike" baseline="0">
          <a:solidFill>
            <a:srgbClr val="000000"/>
          </a:solidFill>
          <a:latin typeface="Arial"/>
          <a:ea typeface="Arial"/>
          <a:cs typeface="Arial"/>
        </a:defRPr>
      </a:pPr>
      <a:endParaRPr lang="en-US"/>
    </a:p>
  </c:txPr>
  <c:externalData r:id="rId2">
    <c:autoUpdate val="0"/>
  </c:externalData>
  <c:userShapes r:id="rId3"/>
</c:chartSpace>
</file>

<file path=ppt/drawings/drawing1.xml><?xml version="1.0" encoding="utf-8"?>
<c:userShapes xmlns:c="http://schemas.openxmlformats.org/drawingml/2006/chart">
  <cdr:relSizeAnchor xmlns:cdr="http://schemas.openxmlformats.org/drawingml/2006/chartDrawing">
    <cdr:from>
      <cdr:x>0.46325</cdr:x>
      <cdr:y>0.39275</cdr:y>
    </cdr:from>
    <cdr:to>
      <cdr:x>0.47125</cdr:x>
      <cdr:y>0.431</cdr:y>
    </cdr:to>
    <cdr:sp macro="" textlink="">
      <cdr:nvSpPr>
        <cdr:cNvPr id="1025" name="Text Box 1"/>
        <cdr:cNvSpPr txBox="1">
          <a:spLocks xmlns:a="http://schemas.openxmlformats.org/drawingml/2006/main" noChangeArrowheads="1"/>
        </cdr:cNvSpPr>
      </cdr:nvSpPr>
      <cdr:spPr bwMode="auto">
        <a:xfrm xmlns:a="http://schemas.openxmlformats.org/drawingml/2006/main">
          <a:off x="4355094" y="2109892"/>
          <a:ext cx="75210" cy="20548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a:extLst xmlns:a="http://schemas.openxmlformats.org/drawingml/2006/main">
          <a:ext uri="{909E8E84-426E-40DD-AFC4-6F175D3DCCD1}">
            <a14:hiddenFill xmlns:a14="http://schemas.microsoft.com/office/drawing/2010/main">
              <a:solidFill>
                <a:srgbClr xmlns:mc="http://schemas.openxmlformats.org/markup-compatibility/2006" val="000000" mc:Ignorable="a14" a14:legacySpreadsheetColorIndex="64"/>
              </a:solidFill>
            </a14:hiddenFill>
          </a:ext>
          <a:ext uri="{91240B29-F687-4F45-9708-019B960494DF}">
            <a14:hiddenLine xmlns:a14="http://schemas.microsoft.com/office/drawing/2010/main" w="1">
              <a:solidFill>
                <a:srgbClr xmlns:mc="http://schemas.openxmlformats.org/markup-compatibility/2006" val="FFFFFF" mc:Ignorable="a14" a14:legacySpreadsheetColorIndex="65"/>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cdr:spPr>
      <cdr:txBody>
        <a:bodyPr xmlns:a="http://schemas.openxmlformats.org/drawingml/2006/main" vertOverflow="clip" wrap="square" lIns="27432" tIns="22860" rIns="27432" bIns="22860" anchor="ctr" upright="1"/>
        <a:lstStyle xmlns:a="http://schemas.openxmlformats.org/drawingml/2006/main"/>
        <a:p xmlns:a="http://schemas.openxmlformats.org/drawingml/2006/main">
          <a:pPr algn="ctr" rtl="0">
            <a:defRPr sz="1000"/>
          </a:pPr>
          <a:r>
            <a:rPr lang="en-US" sz="925" b="0" i="0" u="none" strike="noStrike" baseline="0" dirty="0">
              <a:solidFill>
                <a:srgbClr val="000000"/>
              </a:solidFill>
              <a:latin typeface="Calibri" pitchFamily="34" charset="0"/>
              <a:cs typeface="Calibri" pitchFamily="34" charset="0"/>
            </a:rPr>
            <a:t> </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0" name="Rectangle 2"/>
          <p:cNvSpPr>
            <a:spLocks noGrp="1" noChangeArrowheads="1"/>
          </p:cNvSpPr>
          <p:nvPr>
            <p:ph type="hdr" sz="quarter"/>
          </p:nvPr>
        </p:nvSpPr>
        <p:spPr bwMode="auto">
          <a:xfrm>
            <a:off x="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defTabSz="965200">
              <a:defRPr sz="1200" smtClean="0">
                <a:latin typeface="Times New Roman" pitchFamily="18" charset="0"/>
              </a:defRPr>
            </a:lvl1pPr>
          </a:lstStyle>
          <a:p>
            <a:pPr>
              <a:defRPr/>
            </a:pPr>
            <a:r>
              <a:rPr lang="en-US"/>
              <a:t>DAC 2001 Tutorial</a:t>
            </a:r>
          </a:p>
        </p:txBody>
      </p:sp>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2" name="Rectangle 4"/>
          <p:cNvSpPr>
            <a:spLocks noGrp="1" noChangeArrowheads="1"/>
          </p:cNvSpPr>
          <p:nvPr>
            <p:ph type="ftr" sz="quarter" idx="2"/>
          </p:nvPr>
        </p:nvSpPr>
        <p:spPr bwMode="auto">
          <a:xfrm>
            <a:off x="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defTabSz="965200">
              <a:defRPr sz="1200" smtClean="0">
                <a:latin typeface="Times New Roman" pitchFamily="18" charset="0"/>
                <a:cs typeface="Times New Roman" pitchFamily="18" charset="0"/>
              </a:defRPr>
            </a:lvl1pPr>
          </a:lstStyle>
          <a:p>
            <a:pPr>
              <a:defRPr/>
            </a:pPr>
            <a:r>
              <a:rPr lang="en-US"/>
              <a:t>©R.A. Rutenbar, 2001</a:t>
            </a:r>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2614196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png>
</file>

<file path=ppt/media/image5.tiff>
</file>

<file path=ppt/media/image6.png>
</file>

<file path=ppt/media/image7.png>
</file>

<file path=ppt/media/image7.tiff>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6800"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08582" name="Rectangle 6"/>
          <p:cNvSpPr>
            <a:spLocks noGrp="1" noChangeArrowheads="1"/>
          </p:cNvSpPr>
          <p:nvPr>
            <p:ph type="ftr" sz="quarter" idx="4"/>
          </p:nvPr>
        </p:nvSpPr>
        <p:spPr bwMode="auto">
          <a:xfrm>
            <a:off x="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8108629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spend any time here</a:t>
            </a:r>
          </a:p>
          <a:p>
            <a:r>
              <a:rPr lang="en-US" dirty="0" smtClean="0"/>
              <a:t>This I just to show the algorithm as it is in the literature</a:t>
            </a:r>
          </a:p>
          <a:p>
            <a:endParaRPr lang="en-US" dirty="0" smtClean="0"/>
          </a:p>
          <a:p>
            <a:r>
              <a:rPr lang="en-US" dirty="0" smtClean="0"/>
              <a:t>10s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2</a:t>
            </a:fld>
            <a:endParaRPr lang="en-US"/>
          </a:p>
        </p:txBody>
      </p:sp>
    </p:spTree>
    <p:extLst>
      <p:ext uri="{BB962C8B-B14F-4D97-AF65-F5344CB8AC3E}">
        <p14:creationId xmlns:p14="http://schemas.microsoft.com/office/powerpoint/2010/main" val="497004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a:t>
            </a:r>
            <a:r>
              <a:rPr lang="en-US" baseline="0" dirty="0" smtClean="0"/>
              <a:t> part of the training loop, is given the pairwise affinities of the original space and the affinities of the embedding space previously computed, it computes a gradient for each point and update each point taking into account a momentum. Finally at the end of each training loop the embedding space has its mean subtracted.</a:t>
            </a:r>
          </a:p>
          <a:p>
            <a:r>
              <a:rPr lang="en-US" baseline="0" dirty="0" smtClean="0"/>
              <a:t>The first approach to improve the baseline has been to unfold the inner loops which improvement is insignificantly. The next approach has been to keep accumulators for the gradient computation and mean computation and the last one which gave the best results was using AVX registers to store the accumulators. </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11</a:t>
            </a:fld>
            <a:endParaRPr lang="en-US"/>
          </a:p>
        </p:txBody>
      </p:sp>
    </p:spTree>
    <p:extLst>
      <p:ext uri="{BB962C8B-B14F-4D97-AF65-F5344CB8AC3E}">
        <p14:creationId xmlns:p14="http://schemas.microsoft.com/office/powerpoint/2010/main" val="16209180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12</a:t>
            </a:fld>
            <a:endParaRPr lang="en-US"/>
          </a:p>
        </p:txBody>
      </p:sp>
    </p:spTree>
    <p:extLst>
      <p:ext uri="{BB962C8B-B14F-4D97-AF65-F5344CB8AC3E}">
        <p14:creationId xmlns:p14="http://schemas.microsoft.com/office/powerpoint/2010/main" val="1784248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images of handwritten</a:t>
            </a:r>
            <a:r>
              <a:rPr lang="en-US" baseline="0" dirty="0" smtClean="0"/>
              <a:t> </a:t>
            </a:r>
            <a:r>
              <a:rPr lang="en-US" dirty="0" smtClean="0"/>
              <a:t>number</a:t>
            </a:r>
            <a:r>
              <a:rPr lang="en-US" baseline="0" dirty="0" smtClean="0"/>
              <a:t> (0 -9)</a:t>
            </a:r>
          </a:p>
          <a:p>
            <a:r>
              <a:rPr lang="en-US" baseline="0" dirty="0" smtClean="0"/>
              <a:t>They are very high dimensional vectors (784) and we don’t know any thing about the structure.</a:t>
            </a:r>
          </a:p>
          <a:p>
            <a:r>
              <a:rPr lang="en-US" baseline="0" dirty="0" smtClean="0"/>
              <a:t>The Algorithm gives us a low dimensional picture of the groups in that data set.</a:t>
            </a:r>
          </a:p>
          <a:p>
            <a:r>
              <a:rPr lang="en-US" baseline="0" dirty="0" smtClean="0"/>
              <a:t>Used for exploration in machine learning.</a:t>
            </a:r>
          </a:p>
          <a:p>
            <a:endParaRPr lang="en-US" baseline="0" dirty="0" smtClean="0"/>
          </a:p>
          <a:p>
            <a:r>
              <a:rPr lang="en-US" baseline="0" dirty="0" smtClean="0"/>
              <a:t>20s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a:t>
            </a:fld>
            <a:endParaRPr lang="en-US"/>
          </a:p>
        </p:txBody>
      </p:sp>
    </p:spTree>
    <p:extLst>
      <p:ext uri="{BB962C8B-B14F-4D97-AF65-F5344CB8AC3E}">
        <p14:creationId xmlns:p14="http://schemas.microsoft.com/office/powerpoint/2010/main" val="13833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algorithm.</a:t>
            </a:r>
          </a:p>
          <a:p>
            <a:r>
              <a:rPr lang="en-US" dirty="0" smtClean="0"/>
              <a:t>Roughly describe parts.</a:t>
            </a:r>
          </a:p>
          <a:p>
            <a:r>
              <a:rPr lang="en-US" dirty="0" smtClean="0"/>
              <a:t>We use float.</a:t>
            </a:r>
          </a:p>
          <a:p>
            <a:r>
              <a:rPr lang="en-US" dirty="0" smtClean="0"/>
              <a:t>1</a:t>
            </a:r>
            <a:r>
              <a:rPr lang="en-US" baseline="0" dirty="0" smtClean="0"/>
              <a:t> min</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4</a:t>
            </a:fld>
            <a:endParaRPr lang="en-US"/>
          </a:p>
        </p:txBody>
      </p:sp>
    </p:spTree>
    <p:extLst>
      <p:ext uri="{BB962C8B-B14F-4D97-AF65-F5344CB8AC3E}">
        <p14:creationId xmlns:p14="http://schemas.microsoft.com/office/powerpoint/2010/main" val="155757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a:t>
            </a:r>
            <a:r>
              <a:rPr lang="en-US" dirty="0" err="1" smtClean="0"/>
              <a:t>icc</a:t>
            </a:r>
            <a:r>
              <a:rPr lang="en-US" dirty="0" smtClean="0"/>
              <a:t> because the </a:t>
            </a:r>
            <a:r>
              <a:rPr lang="en-US" dirty="0" err="1" smtClean="0"/>
              <a:t>exp_ps</a:t>
            </a:r>
            <a:r>
              <a:rPr lang="en-US" dirty="0" smtClean="0"/>
              <a:t> </a:t>
            </a:r>
            <a:r>
              <a:rPr lang="en-US" dirty="0" err="1" smtClean="0"/>
              <a:t>intrnsic</a:t>
            </a:r>
            <a:r>
              <a:rPr lang="en-US" baseline="0" dirty="0" smtClean="0"/>
              <a:t> is only </a:t>
            </a:r>
            <a:r>
              <a:rPr lang="en-US" baseline="0" dirty="0" err="1" smtClean="0"/>
              <a:t>avaiable</a:t>
            </a:r>
            <a:r>
              <a:rPr lang="en-US" baseline="0" dirty="0" smtClean="0"/>
              <a:t> there</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a:t>
            </a:fld>
            <a:endParaRPr lang="en-US"/>
          </a:p>
        </p:txBody>
      </p:sp>
    </p:spTree>
    <p:extLst>
      <p:ext uri="{BB962C8B-B14F-4D97-AF65-F5344CB8AC3E}">
        <p14:creationId xmlns:p14="http://schemas.microsoft.com/office/powerpoint/2010/main" val="480292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a:t>
            </a:r>
            <a:r>
              <a:rPr lang="en-US" baseline="0" dirty="0" smtClean="0"/>
              <a:t>e </a:t>
            </a:r>
            <a:r>
              <a:rPr lang="en-US" baseline="0" dirty="0" smtClean="0"/>
              <a:t>use float</a:t>
            </a:r>
            <a:r>
              <a:rPr lang="en-US" baseline="0" dirty="0" smtClean="0"/>
              <a:t>.</a:t>
            </a:r>
          </a:p>
          <a:p>
            <a:endParaRPr lang="en-US" dirty="0" smtClean="0"/>
          </a:p>
          <a:p>
            <a:r>
              <a:rPr lang="en-US" dirty="0" smtClean="0"/>
              <a:t>The red and violet line are almost the same </a:t>
            </a:r>
            <a:r>
              <a:rPr lang="mr-IN" dirty="0" smtClean="0"/>
              <a:t>–</a:t>
            </a:r>
            <a:r>
              <a:rPr lang="en-US" dirty="0" smtClean="0"/>
              <a:t> we use the violet version because it is better for lower N and higher D which both valid cases.</a:t>
            </a:r>
          </a:p>
          <a:p>
            <a:r>
              <a:rPr lang="en-US" dirty="0" smtClean="0"/>
              <a:t>Depending on D we can also get to ~20 FLOP, but 15-16 is the usual case.</a:t>
            </a:r>
          </a:p>
          <a:p>
            <a:endParaRPr lang="en-US" dirty="0" smtClean="0"/>
          </a:p>
          <a:p>
            <a:r>
              <a:rPr lang="en-US" dirty="0" smtClean="0"/>
              <a:t>The</a:t>
            </a:r>
            <a:r>
              <a:rPr lang="en-US" baseline="0" dirty="0" smtClean="0"/>
              <a:t> best possible for the </a:t>
            </a:r>
            <a:r>
              <a:rPr lang="en-US" baseline="0" dirty="0" err="1" smtClean="0"/>
              <a:t>isntruction</a:t>
            </a:r>
            <a:r>
              <a:rPr lang="en-US" baseline="0" dirty="0" smtClean="0"/>
              <a:t> mix is a upper bound based on the inner loop. Likely it is less.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a:t>
            </a:fld>
            <a:endParaRPr lang="en-US"/>
          </a:p>
        </p:txBody>
      </p:sp>
    </p:spTree>
    <p:extLst>
      <p:ext uri="{BB962C8B-B14F-4D97-AF65-F5344CB8AC3E}">
        <p14:creationId xmlns:p14="http://schemas.microsoft.com/office/powerpoint/2010/main" val="798845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access each data point</a:t>
            </a:r>
            <a:r>
              <a:rPr lang="en-US" baseline="0" dirty="0" smtClean="0"/>
              <a:t> and read 8 dimensions</a:t>
            </a:r>
          </a:p>
          <a:p>
            <a:r>
              <a:rPr lang="en-US" baseline="0" dirty="0" smtClean="0"/>
              <a:t>We add all dimensions and divide them by the points</a:t>
            </a:r>
          </a:p>
          <a:p>
            <a:r>
              <a:rPr lang="en-US" baseline="0" dirty="0" smtClean="0"/>
              <a:t>Then we </a:t>
            </a:r>
            <a:r>
              <a:rPr lang="en-US" baseline="0" dirty="0" err="1" smtClean="0"/>
              <a:t>substract</a:t>
            </a:r>
            <a:r>
              <a:rPr lang="en-US" baseline="0" dirty="0" smtClean="0"/>
              <a:t> the new mean from all data points (in that dimensions) and keep a running maximum</a:t>
            </a:r>
          </a:p>
          <a:p>
            <a:r>
              <a:rPr lang="en-US" baseline="0" dirty="0" smtClean="0"/>
              <a:t>At the end we have 8 maximums</a:t>
            </a:r>
            <a:br>
              <a:rPr lang="en-US" baseline="0" dirty="0" smtClean="0"/>
            </a:br>
            <a:r>
              <a:rPr lang="en-US" baseline="0" dirty="0" smtClean="0"/>
              <a:t>We reduce them to 1 maximum to use as a factor in the next step</a:t>
            </a:r>
          </a:p>
          <a:p>
            <a:r>
              <a:rPr lang="en-US" baseline="0" dirty="0" smtClean="0"/>
              <a:t>45 s</a:t>
            </a:r>
          </a:p>
          <a:p>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a:t>
            </a:fld>
            <a:endParaRPr lang="en-US"/>
          </a:p>
        </p:txBody>
      </p:sp>
    </p:spTree>
    <p:extLst>
      <p:ext uri="{BB962C8B-B14F-4D97-AF65-F5344CB8AC3E}">
        <p14:creationId xmlns:p14="http://schemas.microsoft.com/office/powerpoint/2010/main" val="6512741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access data in 8x8 blocks</a:t>
            </a:r>
          </a:p>
          <a:p>
            <a:r>
              <a:rPr lang="en-US" baseline="0" dirty="0" smtClean="0"/>
              <a:t>This gives locality within X and DD</a:t>
            </a:r>
          </a:p>
          <a:p>
            <a:r>
              <a:rPr lang="en-US" baseline="0" dirty="0" smtClean="0"/>
              <a:t>Within those 8x8 blocks we access data in 8 dimension strides</a:t>
            </a:r>
          </a:p>
          <a:p>
            <a:r>
              <a:rPr lang="en-US" baseline="0" dirty="0" smtClean="0"/>
              <a:t>This allows unrolling with 8 accumulators and the use of FMAs</a:t>
            </a:r>
          </a:p>
          <a:p>
            <a:r>
              <a:rPr lang="en-US" baseline="0" smtClean="0"/>
              <a:t>45s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8</a:t>
            </a:fld>
            <a:endParaRPr lang="en-US"/>
          </a:p>
        </p:txBody>
      </p:sp>
    </p:spTree>
    <p:extLst>
      <p:ext uri="{BB962C8B-B14F-4D97-AF65-F5344CB8AC3E}">
        <p14:creationId xmlns:p14="http://schemas.microsoft.com/office/powerpoint/2010/main" val="1718532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a:t>
            </a:r>
            <a:r>
              <a:rPr lang="en-US" baseline="0" smtClean="0"/>
              <a:t>use float.</a:t>
            </a:r>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9</a:t>
            </a:fld>
            <a:endParaRPr lang="en-US"/>
          </a:p>
        </p:txBody>
      </p:sp>
    </p:spTree>
    <p:extLst>
      <p:ext uri="{BB962C8B-B14F-4D97-AF65-F5344CB8AC3E}">
        <p14:creationId xmlns:p14="http://schemas.microsoft.com/office/powerpoint/2010/main" val="1651175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step on the training loop consist on computing the low dimensional affinities on the embedded space which is 2 dimensional.</a:t>
            </a:r>
          </a:p>
          <a:p>
            <a:r>
              <a:rPr lang="en-US" baseline="0" dirty="0" smtClean="0"/>
              <a:t>To compute it, it has been use the same approach previously used to compute the pairwise Euclidean distances for high dimensional vector but in this case, as the data has only 2 dimensions, the operational intensity is 1 and the performance memory bound.</a:t>
            </a:r>
          </a:p>
          <a:p>
            <a:r>
              <a:rPr lang="en-US" baseline="0" dirty="0" smtClean="0"/>
              <a:t>The first approach to optimize the baseline code was to unfold the inner loops and use scalar replacement, but perform well for low input sizes but for larger ones perform worst than the baseline.</a:t>
            </a:r>
          </a:p>
          <a:p>
            <a:r>
              <a:rPr lang="en-US" baseline="0" dirty="0" smtClean="0"/>
              <a:t>The a </a:t>
            </a:r>
            <a:r>
              <a:rPr lang="en-US" baseline="0" dirty="0" err="1" smtClean="0"/>
              <a:t>microblocking</a:t>
            </a:r>
            <a:r>
              <a:rPr lang="en-US" baseline="0" dirty="0" smtClean="0"/>
              <a:t> completely unfolding an 8x8 pairwise points distance computation which let to better results.</a:t>
            </a:r>
          </a:p>
          <a:p>
            <a:r>
              <a:rPr lang="en-US" baseline="0" dirty="0" err="1" smtClean="0"/>
              <a:t>Vectorising</a:t>
            </a:r>
            <a:r>
              <a:rPr lang="en-US" baseline="0" dirty="0" smtClean="0"/>
              <a:t> this code improves even more the performance but the best performance of all is using a two level block (first 32x32 and inside this block compute by </a:t>
            </a:r>
            <a:r>
              <a:rPr lang="en-US" baseline="0" dirty="0" err="1" smtClean="0"/>
              <a:t>microblocks</a:t>
            </a:r>
            <a:r>
              <a:rPr lang="en-US" baseline="0" dirty="0" smtClean="0"/>
              <a:t> of 8x8).</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10</a:t>
            </a:fld>
            <a:endParaRPr lang="en-US"/>
          </a:p>
        </p:txBody>
      </p:sp>
    </p:spTree>
    <p:extLst>
      <p:ext uri="{BB962C8B-B14F-4D97-AF65-F5344CB8AC3E}">
        <p14:creationId xmlns:p14="http://schemas.microsoft.com/office/powerpoint/2010/main" val="2138629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3886200"/>
            <a:ext cx="7677492" cy="7620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4052" y="381000"/>
            <a:ext cx="8405982" cy="762000"/>
          </a:xfrm>
        </p:spPr>
        <p:txBody>
          <a:bodyPr/>
          <a:lstStyle>
            <a:lvl1pPr>
              <a:defRPr>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375773" y="1362075"/>
            <a:ext cx="7896225" cy="4972050"/>
          </a:xfrm>
        </p:spPr>
        <p:txBody>
          <a:bodyPr/>
          <a:lstStyle>
            <a:lvl1pPr>
              <a:spcBef>
                <a:spcPts val="1200"/>
              </a:spcBef>
              <a:defRPr>
                <a:latin typeface="Calibri" pitchFamily="34" charset="0"/>
              </a:defRPr>
            </a:lvl1pPr>
            <a:lvl2pPr>
              <a:spcAft>
                <a:spcPts val="600"/>
              </a:spcAft>
              <a:buClrTx/>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7762" y="381000"/>
            <a:ext cx="8329038" cy="762000"/>
          </a:xfrm>
        </p:spPr>
        <p:txBody>
          <a:bodyPr/>
          <a:lstStyle>
            <a:lvl1pPr>
              <a:defRPr>
                <a:latin typeface="Calibri" pitchFamily="34" charset="0"/>
              </a:defRPr>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88206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88158" y="371182"/>
            <a:ext cx="8388910" cy="762000"/>
          </a:xfrm>
          <a:prstGeom prst="rect">
            <a:avLst/>
          </a:prstGeom>
          <a:noFill/>
          <a:ln w="9525">
            <a:noFill/>
            <a:miter lim="800000"/>
            <a:headEnd/>
            <a:tailEnd/>
          </a:ln>
        </p:spPr>
        <p:txBody>
          <a:bodyPr vert="horz" wrap="square" lIns="91440" tIns="91440" rIns="91440" bIns="45720" numCol="1" anchor="t" anchorCtr="0" compatLnSpc="1">
            <a:prstTxWarp prst="textNoShape">
              <a:avLst/>
            </a:prstTxWarp>
          </a:bodyPr>
          <a:lstStyle/>
          <a:p>
            <a:pPr lvl="0"/>
            <a:r>
              <a:rPr lang="en-US" dirty="0" smtClean="0"/>
              <a:t>Click to edit Master title style</a:t>
            </a:r>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Lst>
  <p:timing>
    <p:tnLst>
      <p:par>
        <p:cTn id="1" dur="indefinite" restart="never" nodeType="tmRoot"/>
      </p:par>
    </p:tnLst>
  </p:timing>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chemeClr val="accent1">
            <a:lumMod val="75000"/>
            <a:lumOff val="25000"/>
          </a:schemeClr>
        </a:buClr>
        <a:buSzPct val="60000"/>
        <a:buFont typeface="Wingdings 2" pitchFamily="18" charset="2"/>
        <a:buChar char="¢"/>
        <a:defRPr sz="20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Tx/>
        <a:buSzPct val="110000"/>
        <a:buFont typeface="Wingdings" pitchFamily="2" charset="2"/>
        <a:buChar char="§"/>
        <a:defRPr sz="18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1800" i="1">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eople.inf.ethz.ch/markusp/teaching/guides/guide-presentations.pdf"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tiff"/><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2406788"/>
          </a:xfrm>
        </p:spPr>
        <p:txBody>
          <a:bodyPr/>
          <a:lstStyle/>
          <a:p>
            <a:pPr marL="0" indent="0"/>
            <a:r>
              <a:rPr lang="en-US" dirty="0" smtClean="0"/>
              <a:t>Fast N</a:t>
            </a:r>
            <a:r>
              <a:rPr lang="en-US" baseline="30000" dirty="0" smtClean="0"/>
              <a:t>2</a:t>
            </a:r>
            <a:r>
              <a:rPr lang="en-US" dirty="0" smtClean="0"/>
              <a:t> t-distributed Stochastic Neighbor Embedding</a:t>
            </a:r>
            <a:br>
              <a:rPr lang="en-US" dirty="0" smtClean="0"/>
            </a:br>
            <a:r>
              <a:rPr lang="en-US" sz="2000" b="0" dirty="0" smtClean="0"/>
              <a:t>Andreas </a:t>
            </a:r>
            <a:r>
              <a:rPr lang="en-US" sz="2000" b="0" dirty="0" err="1" smtClean="0"/>
              <a:t>Blöchinger</a:t>
            </a:r>
            <a:r>
              <a:rPr lang="en-US" sz="2000" b="0" dirty="0" smtClean="0"/>
              <a:t/>
            </a:r>
            <a:br>
              <a:rPr lang="en-US" sz="2000" b="0" dirty="0" smtClean="0"/>
            </a:br>
            <a:r>
              <a:rPr lang="en-US" sz="2000" b="0" dirty="0" smtClean="0"/>
              <a:t>Marc Fischer</a:t>
            </a:r>
            <a:br>
              <a:rPr lang="en-US" sz="2000" b="0" dirty="0" smtClean="0"/>
            </a:br>
            <a:r>
              <a:rPr lang="en-US" sz="2000" b="0" dirty="0" smtClean="0"/>
              <a:t>Alberto Montes</a:t>
            </a:r>
            <a:br>
              <a:rPr lang="en-US" sz="2000" b="0" dirty="0" smtClean="0"/>
            </a:br>
            <a:r>
              <a:rPr lang="en-US" sz="2000" b="0" dirty="0" smtClean="0"/>
              <a:t>Marko </a:t>
            </a:r>
            <a:r>
              <a:rPr lang="en-US" sz="2000" b="0" dirty="0" err="1" smtClean="0"/>
              <a:t>Taubner</a:t>
            </a:r>
            <a:endParaRPr lang="en-US" sz="2000" b="0" dirty="0"/>
          </a:p>
        </p:txBody>
      </p:sp>
      <p:pic>
        <p:nvPicPr>
          <p:cNvPr id="4098" name="Picture 2" descr="T:\work\ETH corporate design\eth_logo_black.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065" y="5537277"/>
            <a:ext cx="2209800" cy="5587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custDataLst>
              <p:tags r:id="rId1"/>
            </p:custDataLst>
          </p:nvPr>
        </p:nvSpPr>
        <p:spPr bwMode="auto">
          <a:xfrm>
            <a:off x="0" y="7112000"/>
            <a:ext cx="7051739" cy="707886"/>
          </a:xfrm>
          <a:prstGeom prst="rect">
            <a:avLst/>
          </a:prstGeom>
          <a:noFill/>
          <a:ln w="6350">
            <a:noFill/>
          </a:ln>
          <a:effectLst/>
        </p:spPr>
        <p:txBody>
          <a:bodyPr vert="horz" wrap="none" rtlCol="0">
            <a:spAutoFit/>
          </a:bodyPr>
          <a:lstStyle/>
          <a:p>
            <a:r>
              <a:rPr lang="en-US" sz="2000" dirty="0" err="1" smtClean="0">
                <a:latin typeface="+mn-lt"/>
              </a:rPr>
              <a:t>TexPoint</a:t>
            </a:r>
            <a:r>
              <a:rPr lang="en-US" sz="2000" dirty="0" smtClean="0">
                <a:latin typeface="+mn-lt"/>
              </a:rPr>
              <a:t> fonts used in EMF. </a:t>
            </a:r>
          </a:p>
          <a:p>
            <a:r>
              <a:rPr lang="en-US" sz="2000" dirty="0" smtClean="0">
                <a:latin typeface="+mn-lt"/>
              </a:rPr>
              <a:t>Read the </a:t>
            </a:r>
            <a:r>
              <a:rPr lang="en-US" sz="2000" dirty="0" err="1" smtClean="0">
                <a:latin typeface="+mn-lt"/>
              </a:rPr>
              <a:t>TexPoint</a:t>
            </a:r>
            <a:r>
              <a:rPr lang="en-US" sz="2000" dirty="0" smtClean="0">
                <a:latin typeface="+mn-lt"/>
              </a:rPr>
              <a:t> manual before you delete this box.: </a:t>
            </a:r>
            <a:r>
              <a:rPr lang="en-US" sz="2000" dirty="0" smtClean="0">
                <a:latin typeface="CMBX12"/>
              </a:rPr>
              <a:t>A</a:t>
            </a:r>
            <a:r>
              <a:rPr lang="en-US" sz="2000" dirty="0" smtClean="0">
                <a:latin typeface="CMMI8"/>
              </a:rPr>
              <a:t>A</a:t>
            </a:r>
            <a:r>
              <a:rPr lang="en-US" sz="2000" dirty="0" smtClean="0">
                <a:latin typeface="LCMSS8"/>
              </a:rPr>
              <a:t>A</a:t>
            </a:r>
            <a:r>
              <a:rPr lang="en-US" sz="2000" dirty="0" smtClean="0">
                <a:latin typeface="CMSY8"/>
              </a:rPr>
              <a:t>A</a:t>
            </a:r>
            <a:r>
              <a:rPr lang="en-US" sz="2000" dirty="0" smtClean="0">
                <a:latin typeface="CMEX10"/>
              </a:rPr>
              <a:t>A</a:t>
            </a:r>
            <a:endParaRPr lang="en-US" sz="2000" dirty="0" smtClean="0">
              <a:latin typeface="+mn-lt"/>
            </a:endParaRPr>
          </a:p>
        </p:txBody>
      </p:sp>
    </p:spTree>
    <p:extLst>
      <p:ext uri="{BB962C8B-B14F-4D97-AF65-F5344CB8AC3E}">
        <p14:creationId xmlns:p14="http://schemas.microsoft.com/office/powerpoint/2010/main" val="23306747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4485459"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Computation Low Dimensional Affinities</a:t>
            </a:r>
          </a:p>
        </p:txBody>
      </p:sp>
      <mc:AlternateContent xmlns:mc="http://schemas.openxmlformats.org/markup-compatibility/2006" xmlns:a14="http://schemas.microsoft.com/office/drawing/2010/main">
        <mc:Choice Requires="a14">
          <p:sp>
            <p:nvSpPr>
              <p:cNvPr id="5" name="TextBox 4"/>
              <p:cNvSpPr txBox="1"/>
              <p:nvPr/>
            </p:nvSpPr>
            <p:spPr bwMode="auto">
              <a:xfrm>
                <a:off x="6172199" y="1028344"/>
                <a:ext cx="2776465" cy="338682"/>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𝑖𝑗</m:t>
                          </m:r>
                        </m:sub>
                      </m:sSub>
                      <m:r>
                        <a:rPr lang="en-US" sz="2000" b="0" i="1" smtClean="0">
                          <a:latin typeface="Cambria Math" charset="0"/>
                        </a:rPr>
                        <m:t>=</m:t>
                      </m:r>
                      <m:sSup>
                        <m:sSupPr>
                          <m:ctrlPr>
                            <a:rPr lang="en-US" sz="2000" b="0" i="1" smtClean="0">
                              <a:latin typeface="Cambria Math" charset="0"/>
                            </a:rPr>
                          </m:ctrlPr>
                        </m:sSupPr>
                        <m:e>
                          <m:r>
                            <a:rPr lang="en-US" sz="2000" b="0" i="1">
                              <a:latin typeface="Cambria Math" charset="0"/>
                            </a:rPr>
                            <m:t>(1+</m:t>
                          </m:r>
                          <m:sSup>
                            <m:sSupPr>
                              <m:ctrlPr>
                                <a:rPr lang="en-US" sz="2000" b="0" i="1">
                                  <a:latin typeface="Cambria Math" charset="0"/>
                                </a:rPr>
                              </m:ctrlPr>
                            </m:sSupPr>
                            <m:e>
                              <m:r>
                                <m:rPr>
                                  <m:lit/>
                                </m:rPr>
                                <a:rPr lang="en-US" sz="2000" b="0" i="1">
                                  <a:latin typeface="Cambria Math" charset="0"/>
                                </a:rPr>
                                <m:t>||</m:t>
                              </m:r>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r>
                                <a:rPr lang="en-US" sz="2000" b="0" i="1">
                                  <a:latin typeface="Cambria Math" charset="0"/>
                                </a:rPr>
                                <m:t>−</m:t>
                              </m:r>
                              <m:sSub>
                                <m:sSubPr>
                                  <m:ctrlPr>
                                    <a:rPr lang="en-US" sz="2000" b="0" i="1" smtClean="0">
                                      <a:latin typeface="Cambria Math" charset="0"/>
                                    </a:rPr>
                                  </m:ctrlPr>
                                </m:sSubPr>
                                <m:e>
                                  <m:r>
                                    <a:rPr lang="en-US" sz="2000" b="0" i="1">
                                      <a:latin typeface="Cambria Math" charset="0"/>
                                    </a:rPr>
                                    <m:t>𝑦</m:t>
                                  </m:r>
                                </m:e>
                                <m:sub>
                                  <m:r>
                                    <a:rPr lang="en-US" sz="2000" b="0" i="1">
                                      <a:latin typeface="Cambria Math" charset="0"/>
                                    </a:rPr>
                                    <m:t>𝑗</m:t>
                                  </m:r>
                                </m:sub>
                              </m:sSub>
                              <m:r>
                                <m:rPr>
                                  <m:lit/>
                                </m:rPr>
                                <a:rPr lang="en-US" sz="2000" b="0" i="1">
                                  <a:latin typeface="Cambria Math" charset="0"/>
                                </a:rPr>
                                <m:t>||</m:t>
                              </m:r>
                            </m:e>
                            <m:sup>
                              <m:r>
                                <a:rPr lang="en-US" sz="2000" b="0" i="1">
                                  <a:latin typeface="Cambria Math" charset="0"/>
                                </a:rPr>
                                <m:t>2</m:t>
                              </m:r>
                            </m:sup>
                          </m:sSup>
                          <m:r>
                            <a:rPr lang="en-US" sz="2000" b="0" i="1">
                              <a:latin typeface="Cambria Math" charset="0"/>
                            </a:rPr>
                            <m:t>)</m:t>
                          </m:r>
                        </m:e>
                        <m:sup>
                          <m:r>
                            <a:rPr lang="en-US" sz="2000" b="0" i="1" smtClean="0">
                              <a:latin typeface="Cambria Math" charset="0"/>
                            </a:rPr>
                            <m:t>−1</m:t>
                          </m:r>
                        </m:sup>
                      </m:sSup>
                    </m:oMath>
                  </m:oMathPara>
                </a14:m>
                <a:endParaRPr lang="en-US" sz="2000" b="0" dirty="0" smtClean="0">
                  <a:latin typeface="+mn-lt"/>
                </a:endParaRPr>
              </a:p>
            </p:txBody>
          </p:sp>
        </mc:Choice>
        <mc:Fallback xmlns="">
          <p:sp>
            <p:nvSpPr>
              <p:cNvPr id="5" name="TextBox 4"/>
              <p:cNvSpPr txBox="1">
                <a:spLocks noRot="1" noChangeAspect="1" noMove="1" noResize="1" noEditPoints="1" noAdjustHandles="1" noChangeArrowheads="1" noChangeShapeType="1" noTextEdit="1"/>
              </p:cNvSpPr>
              <p:nvPr/>
            </p:nvSpPr>
            <p:spPr bwMode="auto">
              <a:xfrm>
                <a:off x="6172199" y="1028344"/>
                <a:ext cx="2776465" cy="338682"/>
              </a:xfrm>
              <a:prstGeom prst="rect">
                <a:avLst/>
              </a:prstGeom>
              <a:blipFill rotWithShape="0">
                <a:blip r:embed="rId3"/>
                <a:stretch>
                  <a:fillRect l="-1096" r="-439" b="-27273"/>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bwMode="auto">
              <a:xfrm>
                <a:off x="7011371" y="1513804"/>
                <a:ext cx="1236429" cy="74674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𝑇</m:t>
                      </m:r>
                      <m:r>
                        <a:rPr lang="en-US" sz="2000" b="0" i="1" smtClean="0">
                          <a:latin typeface="Cambria Math" charset="0"/>
                        </a:rPr>
                        <m:t>=</m:t>
                      </m:r>
                      <m:nary>
                        <m:naryPr>
                          <m:chr m:val="∑"/>
                          <m:supHide m:val="on"/>
                          <m:ctrlPr>
                            <a:rPr lang="en-US" sz="2000" b="0" i="1" smtClean="0">
                              <a:latin typeface="Cambria Math" charset="0"/>
                            </a:rPr>
                          </m:ctrlPr>
                        </m:naryPr>
                        <m:sub>
                          <m:r>
                            <a:rPr lang="en-US" sz="2000" b="0" i="1" smtClean="0">
                              <a:latin typeface="Cambria Math" charset="0"/>
                            </a:rPr>
                            <m:t>𝑘</m:t>
                          </m:r>
                          <m:r>
                            <a:rPr lang="en-US" sz="2000" b="0" i="1" smtClean="0">
                              <a:latin typeface="Cambria Math" charset="0"/>
                            </a:rPr>
                            <m:t>≠</m:t>
                          </m:r>
                          <m:r>
                            <a:rPr lang="en-US" sz="2000" b="0" i="1" smtClean="0">
                              <a:latin typeface="Cambria Math" charset="0"/>
                            </a:rPr>
                            <m:t>𝑙</m:t>
                          </m:r>
                        </m:sub>
                        <m:sup/>
                        <m:e>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𝑘𝑙</m:t>
                              </m:r>
                            </m:sub>
                          </m:sSub>
                        </m:e>
                      </m:nary>
                    </m:oMath>
                  </m:oMathPara>
                </a14:m>
                <a:endParaRPr lang="en-US" sz="2000" b="0" dirty="0" smtClean="0">
                  <a:latin typeface="+mn-lt"/>
                </a:endParaRPr>
              </a:p>
            </p:txBody>
          </p:sp>
        </mc:Choice>
        <mc:Fallback xmlns="">
          <p:sp>
            <p:nvSpPr>
              <p:cNvPr id="6" name="TextBox 5"/>
              <p:cNvSpPr txBox="1">
                <a:spLocks noRot="1" noChangeAspect="1" noMove="1" noResize="1" noEditPoints="1" noAdjustHandles="1" noChangeArrowheads="1" noChangeShapeType="1" noTextEdit="1"/>
              </p:cNvSpPr>
              <p:nvPr/>
            </p:nvSpPr>
            <p:spPr bwMode="auto">
              <a:xfrm>
                <a:off x="7011371" y="1513804"/>
                <a:ext cx="1236429" cy="746743"/>
              </a:xfrm>
              <a:prstGeom prst="rect">
                <a:avLst/>
              </a:prstGeom>
              <a:blipFill rotWithShape="0">
                <a:blip r:embed="rId4"/>
                <a:stretch>
                  <a:fillRect/>
                </a:stretch>
              </a:blipFill>
              <a:ln w="6350">
                <a:noFill/>
              </a:ln>
              <a:effectLst/>
            </p:spPr>
            <p:txBody>
              <a:bodyPr/>
              <a:lstStyle/>
              <a:p>
                <a:r>
                  <a:rPr lang="en-US">
                    <a:noFill/>
                  </a:rPr>
                  <a:t> </a:t>
                </a:r>
              </a:p>
            </p:txBody>
          </p:sp>
        </mc:Fallback>
      </mc:AlternateContent>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3781" y="2305110"/>
            <a:ext cx="7726523" cy="4370662"/>
          </a:xfrm>
          <a:prstGeom prst="rect">
            <a:avLst/>
          </a:prstGeom>
        </p:spPr>
      </p:pic>
      <mc:AlternateContent xmlns:mc="http://schemas.openxmlformats.org/markup-compatibility/2006" xmlns:a14="http://schemas.microsoft.com/office/drawing/2010/main">
        <mc:Choice Requires="a14">
          <p:sp>
            <p:nvSpPr>
              <p:cNvPr id="8" name="TextBox 7"/>
              <p:cNvSpPr txBox="1"/>
              <p:nvPr/>
            </p:nvSpPr>
            <p:spPr bwMode="auto">
              <a:xfrm>
                <a:off x="364052" y="1657369"/>
                <a:ext cx="4981557"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i="1">
                              <a:latin typeface="Cambria Math" charset="0"/>
                            </a:rPr>
                            <m:t>𝟖</m:t>
                          </m:r>
                          <m:f>
                            <m:fPr>
                              <m:type m:val="lin"/>
                              <m:ctrlPr>
                                <a:rPr lang="en-US" sz="2000" i="1">
                                  <a:latin typeface="Cambria Math" charset="0"/>
                                </a:rPr>
                              </m:ctrlPr>
                            </m:fPr>
                            <m:num>
                              <m:r>
                                <a:rPr lang="en-US" sz="2000" i="1">
                                  <a:latin typeface="Cambria Math" charset="0"/>
                                </a:rPr>
                                <m:t>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𝟐</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r>
                        <a:rPr lang="en-US" sz="2000" b="1" i="1" smtClean="0">
                          <a:latin typeface="Cambria Math" charset="0"/>
                        </a:rPr>
                        <m:t>𝟏</m:t>
                      </m:r>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57369"/>
                <a:ext cx="4981557" cy="647741"/>
              </a:xfrm>
              <a:prstGeom prst="rect">
                <a:avLst/>
              </a:prstGeom>
              <a:blipFill rotWithShape="0">
                <a:blip r:embed="rId6"/>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8729457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5075557"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Gradient Computation, Update and Normalize</a:t>
            </a:r>
          </a:p>
        </p:txBody>
      </p:sp>
      <mc:AlternateContent xmlns:mc="http://schemas.openxmlformats.org/markup-compatibility/2006" xmlns:a14="http://schemas.microsoft.com/office/drawing/2010/main">
        <mc:Choice Requires="a14">
          <p:sp>
            <p:nvSpPr>
              <p:cNvPr id="8" name="TextBox 7"/>
              <p:cNvSpPr txBox="1"/>
              <p:nvPr/>
            </p:nvSpPr>
            <p:spPr bwMode="auto">
              <a:xfrm>
                <a:off x="364052" y="1626976"/>
                <a:ext cx="4958280" cy="678134"/>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b="1" i="1" smtClean="0">
                              <a:latin typeface="Cambria Math" charset="0"/>
                            </a:rPr>
                            <m:t>𝟗</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r>
                            <a:rPr lang="en-US" sz="2000" b="1" i="1" smtClean="0">
                              <a:latin typeface="Cambria Math" charset="0"/>
                            </a:rPr>
                            <m:t>+</m:t>
                          </m:r>
                          <m:r>
                            <a:rPr lang="en-US" sz="2000" b="1" i="1" smtClean="0">
                              <a:latin typeface="Cambria Math" charset="0"/>
                            </a:rPr>
                            <m:t>𝟐</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r>
                                <a:rPr lang="en-US" sz="2000" b="1" i="1" smtClean="0">
                                  <a:latin typeface="Cambria Math" charset="0"/>
                                </a:rPr>
                                <m:t>𝟐</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f>
                        <m:fPr>
                          <m:ctrlPr>
                            <a:rPr lang="en-US" sz="2000" b="1" i="1" smtClean="0">
                              <a:latin typeface="Cambria Math" charset="0"/>
                            </a:rPr>
                          </m:ctrlPr>
                        </m:fPr>
                        <m:num>
                          <m:r>
                            <a:rPr lang="en-US" sz="2000" b="1" i="1" smtClean="0">
                              <a:latin typeface="Cambria Math" charset="0"/>
                            </a:rPr>
                            <m:t>𝟗</m:t>
                          </m:r>
                        </m:num>
                        <m:den>
                          <m:r>
                            <a:rPr lang="en-US" sz="2000" b="1" i="1" smtClean="0">
                              <a:latin typeface="Cambria Math" charset="0"/>
                            </a:rPr>
                            <m:t>𝟖</m:t>
                          </m:r>
                        </m:den>
                      </m:f>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26976"/>
                <a:ext cx="4958280" cy="678134"/>
              </a:xfrm>
              <a:prstGeom prst="rect">
                <a:avLst/>
              </a:prstGeom>
              <a:blipFill rotWithShape="0">
                <a:blip r:embed="rId3"/>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bwMode="auto">
              <a:xfrm>
                <a:off x="5560720" y="523886"/>
                <a:ext cx="3583280" cy="707501"/>
              </a:xfrm>
              <a:prstGeom prst="rect">
                <a:avLst/>
              </a:prstGeom>
              <a:noFill/>
              <a:ln w="6350">
                <a:noFill/>
              </a:ln>
              <a:effectLst/>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mr-IN" sz="1800" b="0" i="1" smtClean="0">
                              <a:latin typeface="Cambria Math" charset="0"/>
                            </a:rPr>
                          </m:ctrlPr>
                        </m:fPr>
                        <m:num>
                          <m:r>
                            <a:rPr lang="en-US" sz="1800" b="0" i="1" smtClean="0">
                              <a:latin typeface="Cambria Math" charset="0"/>
                            </a:rPr>
                            <m:t>𝜕</m:t>
                          </m:r>
                          <m:r>
                            <a:rPr lang="en-US" sz="1800" b="0" i="1" smtClean="0">
                              <a:latin typeface="Cambria Math" charset="0"/>
                            </a:rPr>
                            <m:t>𝐶</m:t>
                          </m:r>
                        </m:num>
                        <m:den>
                          <m:r>
                            <a:rPr lang="en-US" sz="1800" b="0" i="1" smtClean="0">
                              <a:latin typeface="Cambria Math" charset="0"/>
                            </a:rPr>
                            <m:t>𝜕</m:t>
                          </m:r>
                          <m:r>
                            <a:rPr lang="en-US" sz="1800" b="0" i="1" smtClean="0">
                              <a:latin typeface="Cambria Math" charset="0"/>
                            </a:rPr>
                            <m:t>𝑌</m:t>
                          </m:r>
                        </m:den>
                      </m:f>
                      <m:r>
                        <a:rPr lang="en-US" sz="1800" b="0" i="1" smtClean="0">
                          <a:latin typeface="Cambria Math" charset="0"/>
                        </a:rPr>
                        <m:t>=</m:t>
                      </m:r>
                      <m:nary>
                        <m:naryPr>
                          <m:chr m:val="∑"/>
                          <m:supHide m:val="on"/>
                          <m:ctrlPr>
                            <a:rPr lang="en-US" sz="1800" b="0" i="1" smtClean="0">
                              <a:latin typeface="Cambria Math" charset="0"/>
                            </a:rPr>
                          </m:ctrlPr>
                        </m:naryPr>
                        <m:sub>
                          <m:r>
                            <a:rPr lang="en-US" sz="1800" b="0" i="1" smtClean="0">
                              <a:latin typeface="Cambria Math" charset="0"/>
                            </a:rPr>
                            <m:t>𝑗</m:t>
                          </m:r>
                        </m:sub>
                        <m:sup/>
                        <m:e>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𝑝</m:t>
                                  </m:r>
                                </m:e>
                                <m:sub>
                                  <m:r>
                                    <a:rPr lang="en-US" sz="1800" b="0" i="1" smtClean="0">
                                      <a:latin typeface="Cambria Math" charset="0"/>
                                    </a:rPr>
                                    <m:t>𝑖𝑗</m:t>
                                  </m:r>
                                </m:sub>
                              </m:sSub>
                              <m:r>
                                <a:rPr lang="en-US" sz="1800" b="0" i="1" smtClean="0">
                                  <a:latin typeface="Cambria Math" charset="0"/>
                                </a:rPr>
                                <m:t>−</m:t>
                              </m:r>
                              <m:f>
                                <m:fPr>
                                  <m:ctrlPr>
                                    <a:rPr lang="en-US" sz="1800" b="0" i="1" smtClean="0">
                                      <a:latin typeface="Cambria Math" charset="0"/>
                                    </a:rPr>
                                  </m:ctrlPr>
                                </m:fPr>
                                <m:num>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num>
                                <m:den>
                                  <m:r>
                                    <a:rPr lang="en-US" sz="1800" b="0" i="1" smtClean="0">
                                      <a:latin typeface="Cambria Math" charset="0"/>
                                    </a:rPr>
                                    <m:t>𝑇</m:t>
                                  </m:r>
                                </m:den>
                              </m:f>
                            </m:e>
                          </m:d>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𝑖</m:t>
                                  </m:r>
                                </m:sub>
                              </m:sSub>
                              <m:r>
                                <a:rPr lang="en-US" sz="1800" b="0" i="1" smtClean="0">
                                  <a:latin typeface="Cambria Math" charset="0"/>
                                </a:rPr>
                                <m:t>−</m:t>
                              </m:r>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𝑗</m:t>
                                  </m:r>
                                </m:sub>
                              </m:sSub>
                            </m:e>
                          </m:d>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e>
                      </m:nary>
                    </m:oMath>
                  </m:oMathPara>
                </a14:m>
                <a:endParaRPr lang="en-US" sz="1800" b="0" dirty="0" smtClean="0">
                  <a:latin typeface="+mn-lt"/>
                </a:endParaRPr>
              </a:p>
            </p:txBody>
          </p:sp>
        </mc:Choice>
        <mc:Fallback xmlns="">
          <p:sp>
            <p:nvSpPr>
              <p:cNvPr id="3" name="TextBox 2"/>
              <p:cNvSpPr txBox="1">
                <a:spLocks noRot="1" noChangeAspect="1" noMove="1" noResize="1" noEditPoints="1" noAdjustHandles="1" noChangeArrowheads="1" noChangeShapeType="1" noTextEdit="1"/>
              </p:cNvSpPr>
              <p:nvPr/>
            </p:nvSpPr>
            <p:spPr bwMode="auto">
              <a:xfrm>
                <a:off x="5560720" y="523886"/>
                <a:ext cx="3583280" cy="707501"/>
              </a:xfrm>
              <a:prstGeom prst="rect">
                <a:avLst/>
              </a:prstGeom>
              <a:blipFill rotWithShape="0">
                <a:blip r:embed="rId4"/>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bwMode="auto">
              <a:xfrm>
                <a:off x="6400800" y="1247431"/>
                <a:ext cx="2568331" cy="52668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m:t>
                          </m:r>
                        </m:sup>
                      </m:sSup>
                      <m:r>
                        <a:rPr lang="en-US" sz="1800" b="0" i="1" smtClean="0">
                          <a:latin typeface="Cambria Math" charset="0"/>
                        </a:rPr>
                        <m:t>=</m:t>
                      </m:r>
                      <m:r>
                        <a:rPr lang="en-US" sz="1800" b="0" i="1" smtClean="0">
                          <a:latin typeface="Cambria Math" charset="0"/>
                        </a:rPr>
                        <m:t>𝜂</m:t>
                      </m:r>
                      <m:r>
                        <a:rPr lang="en-US" sz="1800" b="0" i="1" smtClean="0">
                          <a:latin typeface="Cambria Math" charset="0"/>
                        </a:rPr>
                        <m:t> </m:t>
                      </m:r>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−1)</m:t>
                          </m:r>
                        </m:sup>
                      </m:sSup>
                      <m:r>
                        <a:rPr lang="en-US" sz="1800" b="0" i="1" smtClean="0">
                          <a:latin typeface="Cambria Math" charset="0"/>
                        </a:rPr>
                        <m:t>−</m:t>
                      </m:r>
                      <m:r>
                        <a:rPr lang="en-US" sz="1800" b="0" i="1" smtClean="0">
                          <a:latin typeface="Cambria Math" charset="0"/>
                        </a:rPr>
                        <m:t>𝛼</m:t>
                      </m:r>
                      <m:f>
                        <m:fPr>
                          <m:ctrlPr>
                            <a:rPr lang="mr-IN" sz="1800" b="0" i="1">
                              <a:latin typeface="Cambria Math" charset="0"/>
                            </a:rPr>
                          </m:ctrlPr>
                        </m:fPr>
                        <m:num>
                          <m:r>
                            <a:rPr lang="en-US" sz="1800" b="0" i="1">
                              <a:latin typeface="Cambria Math" charset="0"/>
                            </a:rPr>
                            <m:t>𝜕</m:t>
                          </m:r>
                          <m:r>
                            <a:rPr lang="en-US" sz="1800" b="0" i="1">
                              <a:latin typeface="Cambria Math" charset="0"/>
                            </a:rPr>
                            <m:t>𝐶</m:t>
                          </m:r>
                        </m:num>
                        <m:den>
                          <m:r>
                            <a:rPr lang="en-US" sz="1800" b="0" i="1">
                              <a:latin typeface="Cambria Math" charset="0"/>
                            </a:rPr>
                            <m:t>𝜕</m:t>
                          </m:r>
                          <m:r>
                            <a:rPr lang="en-US" sz="1800" b="0" i="1">
                              <a:latin typeface="Cambria Math" charset="0"/>
                            </a:rPr>
                            <m:t>𝑌</m:t>
                          </m:r>
                        </m:den>
                      </m:f>
                    </m:oMath>
                  </m:oMathPara>
                </a14:m>
                <a:endParaRPr lang="en-US" sz="1800" b="0" dirty="0" smtClean="0">
                  <a:latin typeface="+mn-lt"/>
                </a:endParaRPr>
              </a:p>
            </p:txBody>
          </p:sp>
        </mc:Choice>
        <mc:Fallback xmlns="">
          <p:sp>
            <p:nvSpPr>
              <p:cNvPr id="9" name="TextBox 8"/>
              <p:cNvSpPr txBox="1">
                <a:spLocks noRot="1" noChangeAspect="1" noMove="1" noResize="1" noEditPoints="1" noAdjustHandles="1" noChangeArrowheads="1" noChangeShapeType="1" noTextEdit="1"/>
              </p:cNvSpPr>
              <p:nvPr/>
            </p:nvSpPr>
            <p:spPr bwMode="auto">
              <a:xfrm>
                <a:off x="6400800" y="1247431"/>
                <a:ext cx="2568331" cy="526683"/>
              </a:xfrm>
              <a:prstGeom prst="rect">
                <a:avLst/>
              </a:prstGeom>
              <a:blipFill rotWithShape="0">
                <a:blip r:embed="rId5"/>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bwMode="auto">
              <a:xfrm>
                <a:off x="6630093" y="1910358"/>
                <a:ext cx="2339038" cy="32060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r>
                        <a:rPr lang="en-US" sz="2000" b="0" i="1" smtClean="0">
                          <a:latin typeface="Cambria Math" charset="0"/>
                        </a:rPr>
                        <m:t>=</m:t>
                      </m:r>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−1)</m:t>
                          </m:r>
                        </m:sup>
                      </m:sSup>
                      <m:r>
                        <a:rPr lang="en-US" sz="2000" b="0" i="1" smtClean="0">
                          <a:latin typeface="Cambria Math" charset="0"/>
                        </a:rPr>
                        <m:t>+</m:t>
                      </m:r>
                      <m:r>
                        <m:rPr>
                          <m:sty m:val="p"/>
                        </m:rPr>
                        <a:rPr lang="en-US" sz="2000" b="0" i="0" smtClean="0">
                          <a:latin typeface="Cambria Math" charset="0"/>
                        </a:rPr>
                        <m:t>Δ</m:t>
                      </m:r>
                      <m:sSup>
                        <m:sSupPr>
                          <m:ctrlPr>
                            <a:rPr lang="en-US" sz="2000" b="0" i="1" smtClean="0">
                              <a:latin typeface="Cambria Math" charset="0"/>
                            </a:rPr>
                          </m:ctrlPr>
                        </m:sSupPr>
                        <m:e>
                          <m:r>
                            <m:rPr>
                              <m:sty m:val="p"/>
                            </m:rPr>
                            <a:rPr lang="en-US" sz="2000" b="0" i="0" smtClean="0">
                              <a:latin typeface="Cambria Math" charset="0"/>
                            </a:rPr>
                            <m:t>Y</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oMath>
                  </m:oMathPara>
                </a14:m>
                <a:endParaRPr lang="en-US" sz="2000" b="0" dirty="0" smtClean="0">
                  <a:latin typeface="+mn-lt"/>
                </a:endParaRPr>
              </a:p>
            </p:txBody>
          </p:sp>
        </mc:Choice>
        <mc:Fallback xmlns="">
          <p:sp>
            <p:nvSpPr>
              <p:cNvPr id="10" name="TextBox 9"/>
              <p:cNvSpPr txBox="1">
                <a:spLocks noRot="1" noChangeAspect="1" noMove="1" noResize="1" noEditPoints="1" noAdjustHandles="1" noChangeArrowheads="1" noChangeShapeType="1" noTextEdit="1"/>
              </p:cNvSpPr>
              <p:nvPr/>
            </p:nvSpPr>
            <p:spPr bwMode="auto">
              <a:xfrm>
                <a:off x="6630093" y="1910358"/>
                <a:ext cx="2339038" cy="320601"/>
              </a:xfrm>
              <a:prstGeom prst="rect">
                <a:avLst/>
              </a:prstGeom>
              <a:blipFill rotWithShape="0">
                <a:blip r:embed="rId6"/>
                <a:stretch>
                  <a:fillRect l="-2089" t="-5660" r="-2089" b="-5660"/>
                </a:stretch>
              </a:blipFill>
              <a:ln w="6350">
                <a:noFill/>
              </a:ln>
              <a:effectLst/>
            </p:spPr>
            <p:txBody>
              <a:bodyPr/>
              <a:lstStyle/>
              <a:p>
                <a:r>
                  <a:rPr lang="en-US">
                    <a:noFill/>
                  </a:rPr>
                  <a:t> </a:t>
                </a:r>
              </a:p>
            </p:txBody>
          </p:sp>
        </mc:Fallback>
      </mc:AlternateContent>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2696" y="2441354"/>
            <a:ext cx="7648693" cy="4326636"/>
          </a:xfrm>
          <a:prstGeom prst="rect">
            <a:avLst/>
          </a:prstGeom>
        </p:spPr>
      </p:pic>
      <mc:AlternateContent xmlns:mc="http://schemas.openxmlformats.org/markup-compatibility/2006" xmlns:a14="http://schemas.microsoft.com/office/drawing/2010/main">
        <mc:Choice Requires="a14">
          <p:sp>
            <p:nvSpPr>
              <p:cNvPr id="12" name="TextBox 11"/>
              <p:cNvSpPr txBox="1"/>
              <p:nvPr/>
            </p:nvSpPr>
            <p:spPr bwMode="auto">
              <a:xfrm>
                <a:off x="6760609" y="2306635"/>
                <a:ext cx="1848711" cy="307777"/>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m:t>
                      </m:r>
                      <m:r>
                        <a:rPr lang="en-US" sz="2000" b="0" i="1" smtClean="0">
                          <a:latin typeface="Cambria Math" charset="0"/>
                        </a:rPr>
                        <m:t>𝑖</m:t>
                      </m:r>
                      <m:r>
                        <a:rPr lang="en-US" sz="2000" b="0" i="1" smtClean="0">
                          <a:latin typeface="Cambria Math" charset="0"/>
                        </a:rPr>
                        <m:t>    </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acc>
                        <m:accPr>
                          <m:chr m:val="̂"/>
                          <m:ctrlPr>
                            <a:rPr lang="en-US" sz="2000" b="0" i="1" smtClean="0">
                              <a:latin typeface="Cambria Math" charset="0"/>
                            </a:rPr>
                          </m:ctrlPr>
                        </m:accPr>
                        <m:e>
                          <m:r>
                            <a:rPr lang="en-US" sz="2000" b="0" i="1" smtClean="0">
                              <a:latin typeface="Cambria Math" charset="0"/>
                            </a:rPr>
                            <m:t>𝑦</m:t>
                          </m:r>
                        </m:e>
                      </m:acc>
                    </m:oMath>
                  </m:oMathPara>
                </a14:m>
                <a:endParaRPr lang="en-US" sz="2000" b="0" dirty="0" smtClean="0">
                  <a:latin typeface="+mn-lt"/>
                </a:endParaRPr>
              </a:p>
            </p:txBody>
          </p:sp>
        </mc:Choice>
        <mc:Fallback xmlns="">
          <p:sp>
            <p:nvSpPr>
              <p:cNvPr id="12" name="TextBox 11"/>
              <p:cNvSpPr txBox="1">
                <a:spLocks noRot="1" noChangeAspect="1" noMove="1" noResize="1" noEditPoints="1" noAdjustHandles="1" noChangeArrowheads="1" noChangeShapeType="1" noTextEdit="1"/>
              </p:cNvSpPr>
              <p:nvPr/>
            </p:nvSpPr>
            <p:spPr bwMode="auto">
              <a:xfrm>
                <a:off x="6760609" y="2306635"/>
                <a:ext cx="1848711" cy="307777"/>
              </a:xfrm>
              <a:prstGeom prst="rect">
                <a:avLst/>
              </a:prstGeom>
              <a:blipFill rotWithShape="0">
                <a:blip r:embed="rId8"/>
                <a:stretch>
                  <a:fillRect l="-1320" t="-141176" r="-19142" b="-176471"/>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5084587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a:t>
            </a:r>
            <a:endParaRPr lang="en-US" dirty="0"/>
          </a:p>
        </p:txBody>
      </p:sp>
      <p:sp>
        <p:nvSpPr>
          <p:cNvPr id="10" name="Rectangle 9"/>
          <p:cNvSpPr/>
          <p:nvPr/>
        </p:nvSpPr>
        <p:spPr>
          <a:xfrm>
            <a:off x="723900" y="2282047"/>
            <a:ext cx="7696200" cy="3970318"/>
          </a:xfrm>
          <a:prstGeom prst="rect">
            <a:avLst/>
          </a:prstGeom>
          <a:solidFill>
            <a:schemeClr val="accent4"/>
          </a:solidFill>
          <a:ln/>
        </p:spPr>
        <p:style>
          <a:lnRef idx="2">
            <a:schemeClr val="dk1"/>
          </a:lnRef>
          <a:fillRef idx="1">
            <a:schemeClr val="lt1"/>
          </a:fillRef>
          <a:effectRef idx="0">
            <a:schemeClr val="dk1"/>
          </a:effectRef>
          <a:fontRef idx="minor">
            <a:schemeClr val="dk1"/>
          </a:fontRef>
        </p:style>
        <p:txBody>
          <a:bodyPr rtlCol="0" anchor="ctr">
            <a:spAutoFit/>
          </a:bodyPr>
          <a:lstStyle/>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r>
              <a:rPr lang="en-US" sz="1800" dirty="0" smtClean="0">
                <a:latin typeface="Consolas" pitchFamily="49" charset="0"/>
                <a:cs typeface="Consolas" pitchFamily="49" charset="0"/>
              </a:rPr>
              <a:t>Insert overall performance plot</a:t>
            </a: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a:latin typeface="Consolas" pitchFamily="49" charset="0"/>
              <a:cs typeface="Consolas" pitchFamily="49" charset="0"/>
            </a:endParaRP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03884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3800" y="457200"/>
            <a:ext cx="2760148" cy="762000"/>
          </a:xfrm>
        </p:spPr>
        <p:txBody>
          <a:bodyPr/>
          <a:lstStyle/>
          <a:p>
            <a:r>
              <a:rPr lang="en-US" dirty="0" smtClean="0"/>
              <a:t>After this slide are the original templates</a:t>
            </a:r>
            <a:endParaRPr lang="en-US" dirty="0"/>
          </a:p>
        </p:txBody>
      </p:sp>
      <p:sp>
        <p:nvSpPr>
          <p:cNvPr id="3" name="Content Placeholder 2"/>
          <p:cNvSpPr>
            <a:spLocks noGrp="1"/>
          </p:cNvSpPr>
          <p:nvPr>
            <p:ph idx="1"/>
          </p:nvPr>
        </p:nvSpPr>
        <p:spPr>
          <a:xfrm>
            <a:off x="364052" y="2971800"/>
            <a:ext cx="7896225" cy="1533525"/>
          </a:xfrm>
        </p:spPr>
        <p:txBody>
          <a:bodyPr/>
          <a:lstStyle/>
          <a:p>
            <a:r>
              <a:rPr lang="en-US" smtClean="0"/>
              <a:t>Nothing to see here</a:t>
            </a:r>
            <a:endParaRPr lang="en-US" dirty="0"/>
          </a:p>
        </p:txBody>
      </p:sp>
    </p:spTree>
    <p:extLst>
      <p:ext uri="{BB962C8B-B14F-4D97-AF65-F5344CB8AC3E}">
        <p14:creationId xmlns:p14="http://schemas.microsoft.com/office/powerpoint/2010/main" val="3264686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Remarks</a:t>
            </a:r>
            <a:endParaRPr lang="en-US" dirty="0"/>
          </a:p>
        </p:txBody>
      </p:sp>
      <p:sp>
        <p:nvSpPr>
          <p:cNvPr id="3" name="Content Placeholder 2"/>
          <p:cNvSpPr>
            <a:spLocks noGrp="1"/>
          </p:cNvSpPr>
          <p:nvPr>
            <p:ph idx="1"/>
          </p:nvPr>
        </p:nvSpPr>
        <p:spPr/>
        <p:txBody>
          <a:bodyPr/>
          <a:lstStyle/>
          <a:p>
            <a:r>
              <a:rPr lang="en-US" dirty="0" smtClean="0"/>
              <a:t>You have </a:t>
            </a:r>
            <a:r>
              <a:rPr lang="en-US" i="1" dirty="0" smtClean="0">
                <a:solidFill>
                  <a:schemeClr val="accent1">
                    <a:lumMod val="75000"/>
                    <a:lumOff val="25000"/>
                  </a:schemeClr>
                </a:solidFill>
              </a:rPr>
              <a:t>exactly</a:t>
            </a:r>
            <a:r>
              <a:rPr lang="en-US" dirty="0" smtClean="0"/>
              <a:t> 10 minutes! (typically this means 7–8 slides)</a:t>
            </a:r>
          </a:p>
          <a:p>
            <a:r>
              <a:rPr lang="en-US" dirty="0" smtClean="0"/>
              <a:t>Get </a:t>
            </a:r>
            <a:r>
              <a:rPr lang="en-US" dirty="0" err="1" smtClean="0"/>
              <a:t>ppt</a:t>
            </a:r>
            <a:r>
              <a:rPr lang="en-US" dirty="0" smtClean="0"/>
              <a:t> 2007 or later – it is worth it</a:t>
            </a:r>
          </a:p>
          <a:p>
            <a:r>
              <a:rPr lang="en-US" dirty="0" smtClean="0"/>
              <a:t>Use proper visuals as much as possible, avoid text-only slides</a:t>
            </a:r>
          </a:p>
          <a:p>
            <a:r>
              <a:rPr lang="en-US" dirty="0" smtClean="0"/>
              <a:t>Don’t put an overview or organization slide – the talk is too short</a:t>
            </a:r>
          </a:p>
          <a:p>
            <a:r>
              <a:rPr lang="en-US" dirty="0" smtClean="0"/>
              <a:t>For the very motivated, check out this </a:t>
            </a:r>
            <a:r>
              <a:rPr lang="en-US" dirty="0"/>
              <a:t>small guide</a:t>
            </a:r>
            <a:br>
              <a:rPr lang="en-US" dirty="0"/>
            </a:br>
            <a:r>
              <a:rPr lang="en-US" sz="1800" dirty="0">
                <a:hlinkClick r:id="rId2"/>
              </a:rPr>
              <a:t>http://</a:t>
            </a:r>
            <a:r>
              <a:rPr lang="en-US" sz="1800" dirty="0" smtClean="0">
                <a:hlinkClick r:id="rId2"/>
              </a:rPr>
              <a:t>people.inf.ethz.ch/markusp/teaching/guides/guide-presentations.pdf</a:t>
            </a:r>
            <a:r>
              <a:rPr lang="en-US" sz="1800" dirty="0" smtClean="0"/>
              <a:t> </a:t>
            </a:r>
            <a:endParaRPr lang="en-US" sz="1800" dirty="0"/>
          </a:p>
        </p:txBody>
      </p:sp>
    </p:spTree>
    <p:extLst>
      <p:ext uri="{BB962C8B-B14F-4D97-AF65-F5344CB8AC3E}">
        <p14:creationId xmlns:p14="http://schemas.microsoft.com/office/powerpoint/2010/main" val="16674190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a:t>
            </a:r>
            <a:endParaRPr lang="en-US" dirty="0"/>
          </a:p>
        </p:txBody>
      </p:sp>
      <p:sp>
        <p:nvSpPr>
          <p:cNvPr id="3" name="Content Placeholder 2"/>
          <p:cNvSpPr>
            <a:spLocks noGrp="1"/>
          </p:cNvSpPr>
          <p:nvPr>
            <p:ph idx="1"/>
          </p:nvPr>
        </p:nvSpPr>
        <p:spPr/>
        <p:txBody>
          <a:bodyPr/>
          <a:lstStyle/>
          <a:p>
            <a:r>
              <a:rPr lang="en-US" dirty="0" smtClean="0"/>
              <a:t>Algorithm that you consider (maybe 2 slides)</a:t>
            </a:r>
          </a:p>
          <a:p>
            <a:pPr lvl="1"/>
            <a:r>
              <a:rPr lang="en-US" dirty="0" smtClean="0"/>
              <a:t>State problem that it solves (input:…, output: …)</a:t>
            </a:r>
          </a:p>
          <a:p>
            <a:pPr lvl="1"/>
            <a:r>
              <a:rPr lang="en-US" dirty="0" smtClean="0"/>
              <a:t>If possible visualize how it works or show high-level </a:t>
            </a:r>
            <a:r>
              <a:rPr lang="en-US" dirty="0" err="1" smtClean="0"/>
              <a:t>pseudocode</a:t>
            </a:r>
            <a:endParaRPr lang="en-US" dirty="0" smtClean="0"/>
          </a:p>
          <a:p>
            <a:pPr lvl="1"/>
            <a:r>
              <a:rPr lang="en-US" dirty="0" smtClean="0"/>
              <a:t>State asymptotic runtime</a:t>
            </a:r>
          </a:p>
          <a:p>
            <a:r>
              <a:rPr lang="en-US" dirty="0" smtClean="0"/>
              <a:t>Cost analysis (cost measure, exact count)</a:t>
            </a:r>
          </a:p>
          <a:p>
            <a:r>
              <a:rPr lang="en-US" dirty="0" smtClean="0"/>
              <a:t>Baseline implementation (briefly explain), maybe show already performance plot and extract percentage of peak</a:t>
            </a:r>
          </a:p>
          <a:p>
            <a:r>
              <a:rPr lang="en-US" dirty="0" smtClean="0"/>
              <a:t>Optimizations you performed</a:t>
            </a:r>
          </a:p>
          <a:p>
            <a:pPr lvl="1"/>
            <a:r>
              <a:rPr lang="en-US" dirty="0" smtClean="0"/>
              <a:t>Briefly discuss major optimizations/code versions</a:t>
            </a:r>
          </a:p>
          <a:p>
            <a:pPr lvl="1"/>
            <a:r>
              <a:rPr lang="en-US" dirty="0" smtClean="0"/>
              <a:t>Maybe explain the most interesting in a bit greater detail</a:t>
            </a:r>
          </a:p>
          <a:p>
            <a:pPr lvl="1"/>
            <a:r>
              <a:rPr lang="en-US" dirty="0" smtClean="0"/>
              <a:t>Any analysis (e.g., </a:t>
            </a:r>
            <a:r>
              <a:rPr lang="en-US" dirty="0" err="1" smtClean="0"/>
              <a:t>profifling</a:t>
            </a:r>
            <a:r>
              <a:rPr lang="en-US" dirty="0" smtClean="0"/>
              <a:t>) you performed is interesting – show the result</a:t>
            </a:r>
          </a:p>
          <a:p>
            <a:pPr lvl="1"/>
            <a:r>
              <a:rPr lang="en-US" dirty="0" smtClean="0"/>
              <a:t>If too much, explain only some things and just state the rest</a:t>
            </a:r>
            <a:endParaRPr lang="en-US" dirty="0"/>
          </a:p>
        </p:txBody>
      </p:sp>
    </p:spTree>
    <p:extLst>
      <p:ext uri="{BB962C8B-B14F-4D97-AF65-F5344CB8AC3E}">
        <p14:creationId xmlns:p14="http://schemas.microsoft.com/office/powerpoint/2010/main" val="137534385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II</a:t>
            </a:r>
            <a:endParaRPr lang="en-US" dirty="0"/>
          </a:p>
        </p:txBody>
      </p:sp>
      <p:sp>
        <p:nvSpPr>
          <p:cNvPr id="3" name="Content Placeholder 2"/>
          <p:cNvSpPr>
            <a:spLocks noGrp="1"/>
          </p:cNvSpPr>
          <p:nvPr>
            <p:ph idx="1"/>
          </p:nvPr>
        </p:nvSpPr>
        <p:spPr/>
        <p:txBody>
          <a:bodyPr/>
          <a:lstStyle/>
          <a:p>
            <a:r>
              <a:rPr lang="en-US" dirty="0" smtClean="0"/>
              <a:t>Experimental results</a:t>
            </a:r>
          </a:p>
          <a:p>
            <a:pPr lvl="1"/>
            <a:r>
              <a:rPr lang="en-US" dirty="0" smtClean="0"/>
              <a:t>Very brief: Experimental setup (platform, compiler)</a:t>
            </a:r>
          </a:p>
          <a:p>
            <a:pPr lvl="1"/>
            <a:r>
              <a:rPr lang="en-US" dirty="0" smtClean="0"/>
              <a:t>Performance plot over a range of sizes with different code versions</a:t>
            </a:r>
          </a:p>
          <a:p>
            <a:pPr lvl="1"/>
            <a:r>
              <a:rPr lang="en-US" dirty="0" smtClean="0"/>
              <a:t>Extract overall speedup</a:t>
            </a:r>
          </a:p>
          <a:p>
            <a:endParaRPr lang="en-US" dirty="0"/>
          </a:p>
          <a:p>
            <a:r>
              <a:rPr lang="en-US" dirty="0" smtClean="0"/>
              <a:t>Every project is different – so adapt as needed</a:t>
            </a:r>
          </a:p>
          <a:p>
            <a:r>
              <a:rPr lang="en-US" dirty="0" smtClean="0"/>
              <a:t>Focus on the most interesting things, don’t explain everything that will be in the final report.</a:t>
            </a:r>
            <a:endParaRPr lang="en-US" dirty="0"/>
          </a:p>
        </p:txBody>
      </p:sp>
    </p:spTree>
    <p:extLst>
      <p:ext uri="{BB962C8B-B14F-4D97-AF65-F5344CB8AC3E}">
        <p14:creationId xmlns:p14="http://schemas.microsoft.com/office/powerpoint/2010/main" val="29607543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to Make Nice Plots</a:t>
            </a:r>
            <a:endParaRPr lang="en-US" dirty="0"/>
          </a:p>
        </p:txBody>
      </p:sp>
      <p:graphicFrame>
        <p:nvGraphicFramePr>
          <p:cNvPr id="4" name="Object 2"/>
          <p:cNvGraphicFramePr>
            <a:graphicFrameLocks noGrp="1" noChangeAspect="1"/>
          </p:cNvGraphicFramePr>
          <p:nvPr>
            <p:extLst>
              <p:ext uri="{D42A27DB-BD31-4B8C-83A1-F6EECF244321}">
                <p14:modId xmlns:p14="http://schemas.microsoft.com/office/powerpoint/2010/main" val="2629775729"/>
              </p:ext>
            </p:extLst>
          </p:nvPr>
        </p:nvGraphicFramePr>
        <p:xfrm>
          <a:off x="1156675" y="2071673"/>
          <a:ext cx="7263631" cy="413755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Box 4"/>
          <p:cNvSpPr txBox="1">
            <a:spLocks noChangeArrowheads="1"/>
          </p:cNvSpPr>
          <p:nvPr/>
        </p:nvSpPr>
        <p:spPr bwMode="auto">
          <a:xfrm>
            <a:off x="1066800" y="1503735"/>
            <a:ext cx="5623284" cy="615553"/>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1800" dirty="0">
                <a:latin typeface="Gill Sans MT" pitchFamily="34" charset="0"/>
              </a:rPr>
              <a:t>DFT 2</a:t>
            </a:r>
            <a:r>
              <a:rPr lang="en-US" sz="1800" baseline="50000" dirty="0">
                <a:latin typeface="Gill Sans MT" pitchFamily="34" charset="0"/>
              </a:rPr>
              <a:t>n</a:t>
            </a:r>
            <a:r>
              <a:rPr lang="en-US" sz="1800" dirty="0">
                <a:latin typeface="Gill Sans MT" pitchFamily="34" charset="0"/>
              </a:rPr>
              <a:t> </a:t>
            </a:r>
            <a:r>
              <a:rPr lang="en-US" sz="1800" dirty="0" smtClean="0">
                <a:latin typeface="Gill Sans MT" pitchFamily="34" charset="0"/>
              </a:rPr>
              <a:t>(single precision</a:t>
            </a:r>
            <a:r>
              <a:rPr lang="en-US" sz="1800" i="1" dirty="0" smtClean="0">
                <a:latin typeface="Gill Sans MT" pitchFamily="34" charset="0"/>
              </a:rPr>
              <a:t>)</a:t>
            </a:r>
            <a:r>
              <a:rPr lang="en-US" sz="1800" dirty="0" smtClean="0">
                <a:latin typeface="Gill Sans MT" pitchFamily="34" charset="0"/>
              </a:rPr>
              <a:t> on Pentium </a:t>
            </a:r>
            <a:r>
              <a:rPr lang="en-US" sz="1800" dirty="0">
                <a:latin typeface="Gill Sans MT" pitchFamily="34" charset="0"/>
              </a:rPr>
              <a:t>4, 2.53 </a:t>
            </a:r>
            <a:r>
              <a:rPr lang="en-US" sz="1800" dirty="0" smtClean="0">
                <a:latin typeface="Gill Sans MT" pitchFamily="34" charset="0"/>
              </a:rPr>
              <a:t>GHz</a:t>
            </a:r>
          </a:p>
          <a:p>
            <a:r>
              <a:rPr lang="en-US" sz="1600" b="0" dirty="0" smtClean="0">
                <a:latin typeface="Gill Sans MT" pitchFamily="34" charset="0"/>
              </a:rPr>
              <a:t>[</a:t>
            </a:r>
            <a:r>
              <a:rPr lang="en-US" sz="1600" b="0" dirty="0" err="1" smtClean="0">
                <a:latin typeface="Gill Sans MT" pitchFamily="34" charset="0"/>
              </a:rPr>
              <a:t>Gflop</a:t>
            </a:r>
            <a:r>
              <a:rPr lang="en-US" sz="1600" b="0" dirty="0" smtClean="0">
                <a:latin typeface="Gill Sans MT" pitchFamily="34" charset="0"/>
              </a:rPr>
              <a:t>/s]</a:t>
            </a:r>
            <a:endParaRPr lang="en-US" sz="1600" b="0" dirty="0">
              <a:latin typeface="Gill Sans MT" pitchFamily="34" charset="0"/>
            </a:endParaRPr>
          </a:p>
        </p:txBody>
      </p:sp>
      <p:sp>
        <p:nvSpPr>
          <p:cNvPr id="6" name="Text Box 5"/>
          <p:cNvSpPr txBox="1">
            <a:spLocks noChangeArrowheads="1"/>
          </p:cNvSpPr>
          <p:nvPr/>
        </p:nvSpPr>
        <p:spPr bwMode="auto">
          <a:xfrm>
            <a:off x="4215518" y="6019800"/>
            <a:ext cx="312906" cy="400110"/>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000" b="0" dirty="0">
                <a:latin typeface="Gill Sans MT" pitchFamily="34" charset="0"/>
              </a:rPr>
              <a:t>n</a:t>
            </a:r>
          </a:p>
        </p:txBody>
      </p:sp>
      <p:sp>
        <p:nvSpPr>
          <p:cNvPr id="7" name="TextBox 6"/>
          <p:cNvSpPr txBox="1"/>
          <p:nvPr/>
        </p:nvSpPr>
        <p:spPr>
          <a:xfrm>
            <a:off x="4102600" y="2290192"/>
            <a:ext cx="1175322" cy="338554"/>
          </a:xfrm>
          <a:prstGeom prst="rect">
            <a:avLst/>
          </a:prstGeom>
          <a:noFill/>
        </p:spPr>
        <p:txBody>
          <a:bodyPr wrap="none" rtlCol="0">
            <a:spAutoFit/>
          </a:bodyPr>
          <a:lstStyle/>
          <a:p>
            <a:r>
              <a:rPr lang="en-US" sz="1600" dirty="0" smtClean="0">
                <a:solidFill>
                  <a:schemeClr val="accent3"/>
                </a:solidFill>
                <a:latin typeface="Gill Sans MT" pitchFamily="34" charset="0"/>
              </a:rPr>
              <a:t>Spiral SSE</a:t>
            </a:r>
          </a:p>
        </p:txBody>
      </p:sp>
      <p:sp>
        <p:nvSpPr>
          <p:cNvPr id="8" name="TextBox 7"/>
          <p:cNvSpPr txBox="1"/>
          <p:nvPr/>
        </p:nvSpPr>
        <p:spPr>
          <a:xfrm>
            <a:off x="2962544" y="3371842"/>
            <a:ext cx="1003801" cy="338554"/>
          </a:xfrm>
          <a:prstGeom prst="rect">
            <a:avLst/>
          </a:prstGeom>
          <a:noFill/>
        </p:spPr>
        <p:txBody>
          <a:bodyPr wrap="none" rtlCol="0">
            <a:spAutoFit/>
          </a:bodyPr>
          <a:lstStyle/>
          <a:p>
            <a:r>
              <a:rPr lang="en-US" sz="1600" b="0" dirty="0" smtClean="0">
                <a:solidFill>
                  <a:schemeClr val="tx2">
                    <a:lumMod val="90000"/>
                    <a:lumOff val="10000"/>
                  </a:schemeClr>
                </a:solidFill>
                <a:latin typeface="Gill Sans MT" pitchFamily="34" charset="0"/>
              </a:rPr>
              <a:t>Intel MKL</a:t>
            </a:r>
          </a:p>
        </p:txBody>
      </p:sp>
      <p:sp>
        <p:nvSpPr>
          <p:cNvPr id="9" name="TextBox 8"/>
          <p:cNvSpPr txBox="1"/>
          <p:nvPr/>
        </p:nvSpPr>
        <p:spPr>
          <a:xfrm>
            <a:off x="3222513" y="4919010"/>
            <a:ext cx="845103"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a:t>
            </a:r>
          </a:p>
        </p:txBody>
      </p:sp>
      <p:sp>
        <p:nvSpPr>
          <p:cNvPr id="10" name="TextBox 9"/>
          <p:cNvSpPr txBox="1"/>
          <p:nvPr/>
        </p:nvSpPr>
        <p:spPr>
          <a:xfrm>
            <a:off x="4194635" y="3973296"/>
            <a:ext cx="1772345"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 </a:t>
            </a:r>
            <a:r>
              <a:rPr lang="en-US" sz="1600" b="0" dirty="0" err="1" smtClean="0">
                <a:solidFill>
                  <a:schemeClr val="tx1">
                    <a:lumMod val="65000"/>
                    <a:lumOff val="35000"/>
                  </a:schemeClr>
                </a:solidFill>
                <a:latin typeface="Gill Sans MT" pitchFamily="34" charset="0"/>
              </a:rPr>
              <a:t>vectorized</a:t>
            </a:r>
            <a:endParaRPr lang="en-US" sz="1600" b="0" dirty="0" smtClean="0">
              <a:solidFill>
                <a:schemeClr val="tx1">
                  <a:lumMod val="65000"/>
                  <a:lumOff val="35000"/>
                </a:schemeClr>
              </a:solidFill>
              <a:latin typeface="Gill Sans MT" pitchFamily="34" charset="0"/>
            </a:endParaRPr>
          </a:p>
        </p:txBody>
      </p:sp>
    </p:spTree>
    <p:extLst>
      <p:ext uri="{BB962C8B-B14F-4D97-AF65-F5344CB8AC3E}">
        <p14:creationId xmlns:p14="http://schemas.microsoft.com/office/powerpoint/2010/main" val="13025400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pic>
        <p:nvPicPr>
          <p:cNvPr id="4" name="Picture 3"/>
          <p:cNvPicPr>
            <a:picLocks noChangeAspect="1"/>
          </p:cNvPicPr>
          <p:nvPr/>
        </p:nvPicPr>
        <p:blipFill rotWithShape="1">
          <a:blip r:embed="rId3"/>
          <a:srcRect r="45701"/>
          <a:stretch/>
        </p:blipFill>
        <p:spPr>
          <a:xfrm>
            <a:off x="336741" y="1524000"/>
            <a:ext cx="8470519" cy="4495800"/>
          </a:xfrm>
          <a:prstGeom prst="rect">
            <a:avLst/>
          </a:prstGeom>
        </p:spPr>
      </p:pic>
    </p:spTree>
    <p:extLst>
      <p:ext uri="{BB962C8B-B14F-4D97-AF65-F5344CB8AC3E}">
        <p14:creationId xmlns:p14="http://schemas.microsoft.com/office/powerpoint/2010/main" val="17521096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on MNIST</a:t>
            </a:r>
            <a:endParaRPr lang="en-US" dirty="0"/>
          </a:p>
        </p:txBody>
      </p:sp>
      <p:pic>
        <p:nvPicPr>
          <p:cNvPr id="4" name="Picture 3"/>
          <p:cNvPicPr>
            <a:picLocks noChangeAspect="1"/>
          </p:cNvPicPr>
          <p:nvPr/>
        </p:nvPicPr>
        <p:blipFill>
          <a:blip r:embed="rId3"/>
          <a:stretch>
            <a:fillRect/>
          </a:stretch>
        </p:blipFill>
        <p:spPr>
          <a:xfrm>
            <a:off x="1408367" y="1278946"/>
            <a:ext cx="6327266" cy="5579054"/>
          </a:xfrm>
          <a:prstGeom prst="rect">
            <a:avLst/>
          </a:prstGeom>
        </p:spPr>
      </p:pic>
    </p:spTree>
    <p:extLst>
      <p:ext uri="{BB962C8B-B14F-4D97-AF65-F5344CB8AC3E}">
        <p14:creationId xmlns:p14="http://schemas.microsoft.com/office/powerpoint/2010/main" val="7619754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as we implemented it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989" y="1143000"/>
            <a:ext cx="7899611" cy="5043055"/>
          </a:xfrm>
          <a:prstGeom prst="rect">
            <a:avLst/>
          </a:prstGeom>
        </p:spPr>
      </p:pic>
      <p:sp>
        <p:nvSpPr>
          <p:cNvPr id="7" name="Left Brace 6"/>
          <p:cNvSpPr/>
          <p:nvPr/>
        </p:nvSpPr>
        <p:spPr bwMode="auto">
          <a:xfrm>
            <a:off x="902074" y="2209800"/>
            <a:ext cx="299508" cy="1981200"/>
          </a:xfrm>
          <a:prstGeom prst="leftBrace">
            <a:avLst>
              <a:gd name="adj1" fmla="val 39429"/>
              <a:gd name="adj2" fmla="val 50000"/>
            </a:avLst>
          </a:prstGeom>
          <a:noFill/>
          <a:ln w="38100">
            <a:solidFill>
              <a:srgbClr val="FFC000"/>
            </a:solidFill>
            <a:miter lim="800000"/>
            <a:headEnd type="none" w="med" len="med"/>
            <a:tailEnd type="none" w="med" len="med"/>
          </a:ln>
          <a:effectLst/>
        </p:spPr>
        <p:txBody>
          <a:bodyPr rtlCol="0" anchor="ctr"/>
          <a:lstStyle/>
          <a:p>
            <a:pPr algn="ctr"/>
            <a:endParaRPr lang="en-US"/>
          </a:p>
        </p:txBody>
      </p:sp>
      <p:sp>
        <p:nvSpPr>
          <p:cNvPr id="6" name="Left Brace 5"/>
          <p:cNvSpPr/>
          <p:nvPr/>
        </p:nvSpPr>
        <p:spPr bwMode="auto">
          <a:xfrm>
            <a:off x="907366" y="1600200"/>
            <a:ext cx="299508" cy="609600"/>
          </a:xfrm>
          <a:prstGeom prst="leftBrace">
            <a:avLst>
              <a:gd name="adj1" fmla="val 31601"/>
              <a:gd name="adj2" fmla="val 50000"/>
            </a:avLst>
          </a:prstGeom>
          <a:noFill/>
          <a:ln w="38100">
            <a:solidFill>
              <a:schemeClr val="accent2"/>
            </a:solidFill>
            <a:miter lim="800000"/>
            <a:headEnd type="none" w="med" len="med"/>
            <a:tailEnd type="none" w="med" len="med"/>
          </a:ln>
          <a:effectLst/>
        </p:spPr>
        <p:txBody>
          <a:bodyPr rtlCol="0" anchor="ctr"/>
          <a:lstStyle/>
          <a:p>
            <a:pPr algn="ctr"/>
            <a:endParaRPr lang="en-US"/>
          </a:p>
        </p:txBody>
      </p:sp>
      <p:sp>
        <p:nvSpPr>
          <p:cNvPr id="8" name="Left Brace 7"/>
          <p:cNvSpPr/>
          <p:nvPr/>
        </p:nvSpPr>
        <p:spPr bwMode="auto">
          <a:xfrm>
            <a:off x="902074" y="4419600"/>
            <a:ext cx="299508" cy="1766455"/>
          </a:xfrm>
          <a:prstGeom prst="leftBrace">
            <a:avLst>
              <a:gd name="adj1" fmla="val 39428"/>
              <a:gd name="adj2" fmla="val 50479"/>
            </a:avLst>
          </a:prstGeom>
          <a:noFill/>
          <a:ln w="38100">
            <a:solidFill>
              <a:srgbClr val="C00000"/>
            </a:solidFill>
            <a:miter lim="800000"/>
            <a:headEnd type="none" w="med" len="med"/>
            <a:tailEnd type="none" w="med" len="med"/>
          </a:ln>
          <a:effectLst/>
        </p:spPr>
        <p:txBody>
          <a:bodyPr rtlCol="0" anchor="ctr"/>
          <a:lstStyle/>
          <a:p>
            <a:pPr algn="ctr"/>
            <a:endParaRPr lang="en-US"/>
          </a:p>
        </p:txBody>
      </p:sp>
      <p:sp>
        <p:nvSpPr>
          <p:cNvPr id="9" name="TextBox 8"/>
          <p:cNvSpPr txBox="1"/>
          <p:nvPr/>
        </p:nvSpPr>
        <p:spPr bwMode="auto">
          <a:xfrm>
            <a:off x="96430" y="1695390"/>
            <a:ext cx="809773" cy="400110"/>
          </a:xfrm>
          <a:prstGeom prst="rect">
            <a:avLst/>
          </a:prstGeom>
          <a:noFill/>
          <a:ln w="6350">
            <a:noFill/>
          </a:ln>
          <a:effectLst/>
        </p:spPr>
        <p:txBody>
          <a:bodyPr wrap="none" rtlCol="0">
            <a:spAutoFit/>
          </a:bodyPr>
          <a:lstStyle/>
          <a:p>
            <a:r>
              <a:rPr lang="en-US" sz="2000" dirty="0" smtClean="0">
                <a:solidFill>
                  <a:schemeClr val="accent2"/>
                </a:solidFill>
                <a:latin typeface="+mn-lt"/>
              </a:rPr>
              <a:t>Part 1</a:t>
            </a:r>
          </a:p>
        </p:txBody>
      </p:sp>
      <p:sp>
        <p:nvSpPr>
          <p:cNvPr id="10" name="TextBox 9"/>
          <p:cNvSpPr txBox="1"/>
          <p:nvPr/>
        </p:nvSpPr>
        <p:spPr bwMode="auto">
          <a:xfrm>
            <a:off x="96430" y="3000345"/>
            <a:ext cx="809773" cy="400110"/>
          </a:xfrm>
          <a:prstGeom prst="rect">
            <a:avLst/>
          </a:prstGeom>
          <a:noFill/>
          <a:ln w="6350">
            <a:noFill/>
          </a:ln>
          <a:effectLst/>
        </p:spPr>
        <p:txBody>
          <a:bodyPr wrap="none" rtlCol="0">
            <a:spAutoFit/>
          </a:bodyPr>
          <a:lstStyle/>
          <a:p>
            <a:r>
              <a:rPr lang="en-US" sz="2000" dirty="0" smtClean="0">
                <a:solidFill>
                  <a:srgbClr val="FFC000"/>
                </a:solidFill>
                <a:latin typeface="+mn-lt"/>
              </a:rPr>
              <a:t>Part 2</a:t>
            </a:r>
          </a:p>
        </p:txBody>
      </p:sp>
      <p:sp>
        <p:nvSpPr>
          <p:cNvPr id="11" name="TextBox 10"/>
          <p:cNvSpPr txBox="1"/>
          <p:nvPr/>
        </p:nvSpPr>
        <p:spPr bwMode="auto">
          <a:xfrm>
            <a:off x="92301" y="5102772"/>
            <a:ext cx="809773" cy="400110"/>
          </a:xfrm>
          <a:prstGeom prst="rect">
            <a:avLst/>
          </a:prstGeom>
          <a:noFill/>
          <a:ln w="6350">
            <a:noFill/>
          </a:ln>
          <a:effectLst/>
        </p:spPr>
        <p:txBody>
          <a:bodyPr wrap="none" rtlCol="0">
            <a:spAutoFit/>
          </a:bodyPr>
          <a:lstStyle/>
          <a:p>
            <a:r>
              <a:rPr lang="en-US" sz="2000" dirty="0" smtClean="0">
                <a:solidFill>
                  <a:srgbClr val="C00000"/>
                </a:solidFill>
                <a:latin typeface="+mn-lt"/>
              </a:rPr>
              <a:t>Part 3</a:t>
            </a:r>
          </a:p>
        </p:txBody>
      </p:sp>
    </p:spTree>
    <p:extLst>
      <p:ext uri="{BB962C8B-B14F-4D97-AF65-F5344CB8AC3E}">
        <p14:creationId xmlns:p14="http://schemas.microsoft.com/office/powerpoint/2010/main" val="3866508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Setup</a:t>
            </a:r>
            <a:endParaRPr lang="en-US" dirty="0"/>
          </a:p>
        </p:txBody>
      </p:sp>
      <p:sp>
        <p:nvSpPr>
          <p:cNvPr id="3" name="Content Placeholder 2"/>
          <p:cNvSpPr>
            <a:spLocks noGrp="1"/>
          </p:cNvSpPr>
          <p:nvPr>
            <p:ph idx="1"/>
          </p:nvPr>
        </p:nvSpPr>
        <p:spPr>
          <a:xfrm>
            <a:off x="375773" y="3733799"/>
            <a:ext cx="7896225" cy="2600325"/>
          </a:xfrm>
        </p:spPr>
        <p:txBody>
          <a:bodyPr/>
          <a:lstStyle/>
          <a:p>
            <a:r>
              <a:rPr lang="en-US" sz="1800" dirty="0" smtClean="0"/>
              <a:t>Euler III: </a:t>
            </a:r>
            <a:r>
              <a:rPr lang="en-US" sz="1800" b="0" dirty="0" smtClean="0"/>
              <a:t>Intel Xeon E5-1585Lv5 3.0 GHz</a:t>
            </a:r>
          </a:p>
          <a:p>
            <a:r>
              <a:rPr lang="en-US" sz="1800" dirty="0" smtClean="0"/>
              <a:t>Architecture: </a:t>
            </a:r>
            <a:r>
              <a:rPr lang="en-US" sz="1800" b="0" dirty="0" smtClean="0"/>
              <a:t>Skylake (AVX2.0)</a:t>
            </a:r>
          </a:p>
          <a:p>
            <a:r>
              <a:rPr lang="en-US" sz="1800" dirty="0" smtClean="0"/>
              <a:t>Cache:</a:t>
            </a:r>
          </a:p>
          <a:p>
            <a:pPr lvl="1"/>
            <a:r>
              <a:rPr lang="en-US" sz="1600" dirty="0" smtClean="0"/>
              <a:t>L1 Cache: 32 KB</a:t>
            </a:r>
          </a:p>
          <a:p>
            <a:pPr lvl="1"/>
            <a:r>
              <a:rPr lang="en-US" sz="1600" dirty="0" smtClean="0"/>
              <a:t>L2 Cache: 256 KB</a:t>
            </a:r>
          </a:p>
          <a:p>
            <a:pPr lvl="1"/>
            <a:r>
              <a:rPr lang="en-US" sz="1600" dirty="0" smtClean="0"/>
              <a:t>L3 Cache: 8 MB</a:t>
            </a:r>
          </a:p>
          <a:p>
            <a:r>
              <a:rPr lang="en-US" sz="1800" dirty="0" smtClean="0"/>
              <a:t>Compiler: </a:t>
            </a:r>
            <a:r>
              <a:rPr lang="en-US" sz="1800" b="0" dirty="0" smtClean="0"/>
              <a:t>ICC 16.0</a:t>
            </a:r>
            <a:endParaRPr lang="en-US" sz="1800" dirty="0"/>
          </a:p>
        </p:txBody>
      </p:sp>
      <p:pic>
        <p:nvPicPr>
          <p:cNvPr id="4" name="Picture 3"/>
          <p:cNvPicPr>
            <a:picLocks noChangeAspect="1"/>
          </p:cNvPicPr>
          <p:nvPr/>
        </p:nvPicPr>
        <p:blipFill>
          <a:blip r:embed="rId3"/>
          <a:stretch>
            <a:fillRect/>
          </a:stretch>
        </p:blipFill>
        <p:spPr>
          <a:xfrm>
            <a:off x="0" y="1295399"/>
            <a:ext cx="9144000" cy="2286000"/>
          </a:xfrm>
          <a:prstGeom prst="rect">
            <a:avLst/>
          </a:prstGeom>
        </p:spPr>
      </p:pic>
    </p:spTree>
    <p:extLst>
      <p:ext uri="{BB962C8B-B14F-4D97-AF65-F5344CB8AC3E}">
        <p14:creationId xmlns:p14="http://schemas.microsoft.com/office/powerpoint/2010/main" val="644897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Data preprocessing</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29050" y="1638301"/>
            <a:ext cx="5314950" cy="685800"/>
          </a:xfrm>
        </p:spPr>
      </p:pic>
      <p:pic>
        <p:nvPicPr>
          <p:cNvPr id="5" name="Picture 4"/>
          <p:cNvPicPr>
            <a:picLocks noChangeAspect="1"/>
          </p:cNvPicPr>
          <p:nvPr/>
        </p:nvPicPr>
        <p:blipFill>
          <a:blip r:embed="rId4"/>
          <a:stretch>
            <a:fillRect/>
          </a:stretch>
        </p:blipFill>
        <p:spPr>
          <a:xfrm>
            <a:off x="204254" y="1981201"/>
            <a:ext cx="8735493" cy="4876800"/>
          </a:xfrm>
          <a:prstGeom prst="rect">
            <a:avLst/>
          </a:prstGeom>
        </p:spPr>
      </p:pic>
      <mc:AlternateContent xmlns:mc="http://schemas.openxmlformats.org/markup-compatibility/2006">
        <mc:Choice xmlns:a14="http://schemas.microsoft.com/office/drawing/2010/main" Requires="a14">
          <p:sp>
            <p:nvSpPr>
              <p:cNvPr id="7" name="TextBox 6"/>
              <p:cNvSpPr txBox="1"/>
              <p:nvPr/>
            </p:nvSpPr>
            <p:spPr bwMode="auto">
              <a:xfrm>
                <a:off x="204254" y="1129145"/>
                <a:ext cx="4368504"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r>
                        <a:rPr lang="en-US" sz="2000" i="1">
                          <a:latin typeface="Cambria Math" charset="0"/>
                        </a:rPr>
                        <m:t>≈</m:t>
                      </m:r>
                      <m:f>
                        <m:fPr>
                          <m:ctrlPr>
                            <a:rPr lang="mr-IN" sz="2000" b="1" i="1" smtClean="0">
                              <a:latin typeface="Cambria Math" charset="0"/>
                            </a:rPr>
                          </m:ctrlPr>
                        </m:fPr>
                        <m:num>
                          <m:r>
                            <a:rPr lang="en-US" sz="2000" b="1" i="1" smtClean="0">
                              <a:latin typeface="Cambria Math" charset="0"/>
                            </a:rPr>
                            <m:t>𝟑</m:t>
                          </m:r>
                          <m:f>
                            <m:fPr>
                              <m:type m:val="lin"/>
                              <m:ctrlPr>
                                <a:rPr lang="en-US" sz="2000" i="1">
                                  <a:latin typeface="Cambria Math" charset="0"/>
                                </a:rPr>
                              </m:ctrlPr>
                            </m:fPr>
                            <m:num>
                              <m:r>
                                <a:rPr lang="en-US" sz="2000" b="1" i="1" smtClean="0">
                                  <a:latin typeface="Cambria Math" charset="0"/>
                                </a:rPr>
                                <m:t>𝑫</m:t>
                              </m:r>
                              <m:r>
                                <a:rPr lang="en-US" sz="2000" i="1">
                                  <a:latin typeface="Cambria Math" charset="0"/>
                                </a:rPr>
                                <m:t>𝑵</m:t>
                              </m:r>
                              <m:r>
                                <a:rPr lang="en-US" sz="2000" b="1" i="1" smtClean="0">
                                  <a:latin typeface="Cambria Math" charset="0"/>
                                </a:rPr>
                                <m:t>+</m:t>
                              </m:r>
                              <m:r>
                                <a:rPr lang="en-US" sz="2000" b="1" i="1" smtClean="0">
                                  <a:latin typeface="Cambria Math" charset="0"/>
                                </a:rPr>
                                <m:t>𝑫</m:t>
                              </m:r>
                              <m:r>
                                <a:rPr lang="en-US" sz="2000" b="1" i="1" smtClean="0">
                                  <a:latin typeface="Cambria Math" charset="0"/>
                                </a:rPr>
                                <m:t>+</m:t>
                              </m:r>
                              <m:r>
                                <a:rPr lang="en-US" sz="2000" b="1" i="1" smtClean="0">
                                  <a:latin typeface="Cambria Math" charset="0"/>
                                </a:rPr>
                                <m:t>𝟑</m:t>
                              </m:r>
                              <m:r>
                                <a:rPr lang="en-US" sz="2000" b="1" i="1" smtClean="0">
                                  <a:latin typeface="Cambria Math" charset="0"/>
                                </a:rPr>
                                <m:t>𝑫𝑵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𝑵𝑫</m:t>
                              </m:r>
                            </m:e>
                          </m:d>
                          <m:r>
                            <a:rPr lang="en-US" sz="2000" b="1" i="1" smtClean="0">
                              <a:latin typeface="Cambria Math" charset="0"/>
                            </a:rPr>
                            <m:t> </m:t>
                          </m:r>
                          <m:r>
                            <a:rPr lang="en-US" sz="2000" b="1" i="1" smtClean="0">
                              <a:latin typeface="Cambria Math" charset="0"/>
                            </a:rPr>
                            <m:t>𝒃𝒚𝒕𝒆𝒔</m:t>
                          </m:r>
                        </m:den>
                      </m:f>
                    </m:oMath>
                  </m:oMathPara>
                </a14:m>
                <a:endParaRPr lang="en-US" sz="2000" dirty="0" smtClean="0">
                  <a:latin typeface="+mn-lt"/>
                </a:endParaRPr>
              </a:p>
            </p:txBody>
          </p:sp>
        </mc:Choice>
        <mc:Fallback>
          <p:sp>
            <p:nvSpPr>
              <p:cNvPr id="7" name="TextBox 6"/>
              <p:cNvSpPr txBox="1">
                <a:spLocks noRot="1" noChangeAspect="1" noMove="1" noResize="1" noEditPoints="1" noAdjustHandles="1" noChangeArrowheads="1" noChangeShapeType="1" noTextEdit="1"/>
              </p:cNvSpPr>
              <p:nvPr/>
            </p:nvSpPr>
            <p:spPr bwMode="auto">
              <a:xfrm>
                <a:off x="204254" y="1129145"/>
                <a:ext cx="4368504" cy="647741"/>
              </a:xfrm>
              <a:prstGeom prst="rect">
                <a:avLst/>
              </a:prstGeom>
              <a:blipFill rotWithShape="0">
                <a:blip r:embed="rId5"/>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0534954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Normalization</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3" name="TextBox 42"/>
          <p:cNvSpPr txBox="1"/>
          <p:nvPr/>
        </p:nvSpPr>
        <p:spPr bwMode="auto">
          <a:xfrm>
            <a:off x="577530" y="2590800"/>
            <a:ext cx="2339102"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*means =</a:t>
            </a:r>
          </a:p>
        </p:txBody>
      </p:sp>
      <mc:AlternateContent xmlns:mc="http://schemas.openxmlformats.org/markup-compatibility/2006" xmlns:a14="http://schemas.microsoft.com/office/drawing/2010/main">
        <mc:Choice Requires="a14">
          <p:sp>
            <p:nvSpPr>
              <p:cNvPr id="45" name="TextBox 44"/>
              <p:cNvSpPr txBox="1"/>
              <p:nvPr/>
            </p:nvSpPr>
            <p:spPr bwMode="auto">
              <a:xfrm>
                <a:off x="3929441" y="2160426"/>
                <a:ext cx="434734"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45" name="TextBox 44"/>
              <p:cNvSpPr txBox="1">
                <a:spLocks noRot="1" noChangeAspect="1" noMove="1" noResize="1" noEditPoints="1" noAdjustHandles="1" noChangeArrowheads="1" noChangeShapeType="1" noTextEdit="1"/>
              </p:cNvSpPr>
              <p:nvPr/>
            </p:nvSpPr>
            <p:spPr bwMode="auto">
              <a:xfrm>
                <a:off x="3929441" y="2160426"/>
                <a:ext cx="434734"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46" name="Straight Arrow Connector 45"/>
          <p:cNvCxnSpPr/>
          <p:nvPr/>
        </p:nvCxnSpPr>
        <p:spPr bwMode="auto">
          <a:xfrm>
            <a:off x="4337236" y="236220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87" name="Rectangle 86"/>
          <p:cNvSpPr/>
          <p:nvPr/>
        </p:nvSpPr>
        <p:spPr>
          <a:xfrm>
            <a:off x="3203947" y="2560536"/>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8" name="Rectangle 87"/>
          <p:cNvSpPr/>
          <p:nvPr/>
        </p:nvSpPr>
        <p:spPr>
          <a:xfrm>
            <a:off x="3704454"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9" name="Rectangle 88"/>
          <p:cNvSpPr/>
          <p:nvPr/>
        </p:nvSpPr>
        <p:spPr>
          <a:xfrm>
            <a:off x="4204961"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0" name="Rectangle 89"/>
          <p:cNvSpPr/>
          <p:nvPr/>
        </p:nvSpPr>
        <p:spPr>
          <a:xfrm>
            <a:off x="4705468"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1" name="Rectangle 90"/>
          <p:cNvSpPr/>
          <p:nvPr/>
        </p:nvSpPr>
        <p:spPr>
          <a:xfrm>
            <a:off x="5205975"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2" name="Rectangle 91"/>
          <p:cNvSpPr/>
          <p:nvPr/>
        </p:nvSpPr>
        <p:spPr>
          <a:xfrm>
            <a:off x="5706482"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3" name="Rectangle 92"/>
          <p:cNvSpPr/>
          <p:nvPr/>
        </p:nvSpPr>
        <p:spPr>
          <a:xfrm>
            <a:off x="6206989"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4" name="Rectangle 93"/>
          <p:cNvSpPr/>
          <p:nvPr/>
        </p:nvSpPr>
        <p:spPr>
          <a:xfrm>
            <a:off x="6707496"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100" name="TextBox 99"/>
          <p:cNvSpPr txBox="1"/>
          <p:nvPr/>
        </p:nvSpPr>
        <p:spPr bwMode="auto">
          <a:xfrm>
            <a:off x="556168" y="3163628"/>
            <a:ext cx="7992661" cy="3465772"/>
          </a:xfrm>
          <a:prstGeom prst="rect">
            <a:avLst/>
          </a:prstGeom>
          <a:noFill/>
          <a:ln w="6350">
            <a:noFill/>
          </a:ln>
          <a:effectLst/>
        </p:spPr>
        <p:txBody>
          <a:bodyPr wrap="none" rtlCol="0">
            <a:noAutofit/>
          </a:bodyPr>
          <a:lstStyle/>
          <a:p>
            <a:pPr marL="14288" defTabSz="360000"/>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[0:7] = 0</a:t>
            </a:r>
          </a:p>
          <a:p>
            <a:pPr marL="14288" defTabSz="360000"/>
            <a:r>
              <a:rPr lang="en-US" sz="1800" dirty="0">
                <a:latin typeface="Courier New" charset="0"/>
                <a:ea typeface="Courier New" charset="0"/>
                <a:cs typeface="Courier New" charset="0"/>
              </a:rPr>
              <a:t>for k=0:8:D</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0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accum7[0:7</a:t>
            </a:r>
            <a:r>
              <a:rPr lang="en-US" sz="1800" dirty="0">
                <a:latin typeface="Courier New" charset="0"/>
                <a:ea typeface="Courier New" charset="0"/>
                <a:cs typeface="Courier New" charset="0"/>
              </a:rPr>
              <a:t>] = 0</a:t>
            </a:r>
          </a:p>
          <a:p>
            <a:pPr marL="14288" defTabSz="360000"/>
            <a:r>
              <a:rPr lang="en-US" sz="1800" dirty="0">
                <a:latin typeface="Courier New" charset="0"/>
                <a:ea typeface="Courier New" charset="0"/>
                <a:cs typeface="Courier New" charset="0"/>
              </a:rPr>
              <a:t>	for </a:t>
            </a:r>
            <a:r>
              <a:rPr lang="en-US" sz="1800" dirty="0" err="1" smtClean="0">
                <a:latin typeface="Courier New" charset="0"/>
                <a:ea typeface="Courier New" charset="0"/>
                <a:cs typeface="Courier New" charset="0"/>
              </a:rPr>
              <a:t>i</a:t>
            </a:r>
            <a:r>
              <a:rPr lang="en-US" sz="1800" dirty="0" smtClean="0">
                <a:latin typeface="Courier New" charset="0"/>
                <a:ea typeface="Courier New" charset="0"/>
                <a:cs typeface="Courier New" charset="0"/>
              </a:rPr>
              <a:t>=0:8:N</a:t>
            </a:r>
            <a:endParaRPr lang="en-US" sz="1800" dirty="0">
              <a:latin typeface="Courier New" charset="0"/>
              <a:ea typeface="Courier New" charset="0"/>
              <a:cs typeface="Courier New" charset="0"/>
            </a:endParaRP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a:t>
            </a:r>
            <a:r>
              <a:rPr lang="en-US" sz="1800" dirty="0">
                <a:latin typeface="Courier New" charset="0"/>
                <a:ea typeface="Courier New" charset="0"/>
                <a:cs typeface="Courier New" charset="0"/>
              </a:rPr>
              <a:t>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p>
          <a:p>
            <a:pPr marL="14288" defTabSz="360000"/>
            <a:r>
              <a:rPr lang="en-US" sz="1800" dirty="0">
                <a:latin typeface="Courier New" charset="0"/>
                <a:ea typeface="Courier New" charset="0"/>
                <a:cs typeface="Courier New" charset="0"/>
              </a:rPr>
              <a:t>		...</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 +=</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X[i+7][k:k+7]</a:t>
            </a:r>
          </a:p>
          <a:p>
            <a:pPr marL="14288" defTabSz="360000"/>
            <a:r>
              <a:rPr lang="en-US" sz="1800" dirty="0">
                <a:latin typeface="Courier New" charset="0"/>
                <a:ea typeface="Courier New" charset="0"/>
                <a:cs typeface="Courier New" charset="0"/>
              </a:rPr>
              <a:t>	Reduce </a:t>
            </a:r>
            <a:r>
              <a:rPr lang="en-US" sz="1800" dirty="0" err="1">
                <a:latin typeface="Courier New" charset="0"/>
                <a:ea typeface="Courier New" charset="0"/>
                <a:cs typeface="Courier New" charset="0"/>
              </a:rPr>
              <a:t>accumuators</a:t>
            </a:r>
            <a:r>
              <a:rPr lang="en-US" sz="1800" dirty="0">
                <a:latin typeface="Courier New" charset="0"/>
                <a:ea typeface="Courier New" charset="0"/>
                <a:cs typeface="Courier New" charset="0"/>
              </a:rPr>
              <a:t> into means</a:t>
            </a:r>
          </a:p>
          <a:p>
            <a:pPr marL="14288" defTabSz="360000"/>
            <a:r>
              <a:rPr lang="en-US" sz="1800" dirty="0">
                <a:latin typeface="Courier New" charset="0"/>
                <a:ea typeface="Courier New" charset="0"/>
                <a:cs typeface="Courier New" charset="0"/>
              </a:rPr>
              <a:t>	Multiply means with 1/N</a:t>
            </a:r>
          </a:p>
          <a:p>
            <a:pPr marL="14288" defTabSz="36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360000"/>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 -= means[k:k+7]</a:t>
            </a:r>
          </a:p>
          <a:p>
            <a:pPr marL="14288" defTabSz="360000"/>
            <a:r>
              <a:rPr lang="en-US" sz="1800" dirty="0">
                <a:latin typeface="Courier New" charset="0"/>
                <a:ea typeface="Courier New" charset="0"/>
                <a:cs typeface="Courier New" charset="0"/>
              </a:rPr>
              <a:t>		</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 max(</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abs(X[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p:txBody>
      </p:sp>
      <p:cxnSp>
        <p:nvCxnSpPr>
          <p:cNvPr id="102" name="Straight Connector 101"/>
          <p:cNvCxnSpPr/>
          <p:nvPr/>
        </p:nvCxnSpPr>
        <p:spPr bwMode="auto">
          <a:xfrm>
            <a:off x="762000" y="3733800"/>
            <a:ext cx="0" cy="2667000"/>
          </a:xfrm>
          <a:prstGeom prst="line">
            <a:avLst/>
          </a:prstGeom>
          <a:noFill/>
          <a:ln w="31750">
            <a:solidFill>
              <a:srgbClr val="000000"/>
            </a:solidFill>
            <a:miter lim="800000"/>
            <a:headEnd type="none" w="med" len="med"/>
            <a:tailEnd type="none" w="med" len="med"/>
          </a:ln>
          <a:effectLst/>
        </p:spPr>
      </p:cxnSp>
      <p:cxnSp>
        <p:nvCxnSpPr>
          <p:cNvPr id="103" name="Straight Connector 102"/>
          <p:cNvCxnSpPr/>
          <p:nvPr/>
        </p:nvCxnSpPr>
        <p:spPr bwMode="auto">
          <a:xfrm>
            <a:off x="1219200" y="5943600"/>
            <a:ext cx="0" cy="457200"/>
          </a:xfrm>
          <a:prstGeom prst="line">
            <a:avLst/>
          </a:prstGeom>
          <a:noFill/>
          <a:ln w="31750">
            <a:solidFill>
              <a:srgbClr val="000000"/>
            </a:solidFill>
            <a:miter lim="800000"/>
            <a:headEnd type="none" w="med" len="med"/>
            <a:tailEnd type="none" w="med" len="med"/>
          </a:ln>
          <a:effectLst/>
        </p:spPr>
      </p:cxnSp>
      <p:cxnSp>
        <p:nvCxnSpPr>
          <p:cNvPr id="106" name="Straight Connector 105"/>
          <p:cNvCxnSpPr/>
          <p:nvPr/>
        </p:nvCxnSpPr>
        <p:spPr bwMode="auto">
          <a:xfrm>
            <a:off x="1219200" y="4343400"/>
            <a:ext cx="0" cy="838200"/>
          </a:xfrm>
          <a:prstGeom prst="line">
            <a:avLst/>
          </a:prstGeom>
          <a:noFill/>
          <a:ln w="31750">
            <a:solidFill>
              <a:srgbClr val="000000"/>
            </a:solidFill>
            <a:miter lim="800000"/>
            <a:headEnd type="none" w="med" len="med"/>
            <a:tailEnd type="none" w="med" len="med"/>
          </a:ln>
          <a:effectLst/>
        </p:spPr>
      </p:cxnSp>
    </p:spTree>
    <p:extLst>
      <p:ext uri="{BB962C8B-B14F-4D97-AF65-F5344CB8AC3E}">
        <p14:creationId xmlns:p14="http://schemas.microsoft.com/office/powerpoint/2010/main" val="2794503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Distance</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37" name="TextBox 36"/>
          <p:cNvSpPr txBox="1"/>
          <p:nvPr/>
        </p:nvSpPr>
        <p:spPr bwMode="auto">
          <a:xfrm>
            <a:off x="5894963" y="2342517"/>
            <a:ext cx="1877437"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*DD =</a:t>
            </a:r>
          </a:p>
        </p:txBody>
      </p:sp>
      <p:graphicFrame>
        <p:nvGraphicFramePr>
          <p:cNvPr id="3" name="Table 2"/>
          <p:cNvGraphicFramePr>
            <a:graphicFrameLocks noGrp="1"/>
          </p:cNvGraphicFramePr>
          <p:nvPr>
            <p:extLst>
              <p:ext uri="{D42A27DB-BD31-4B8C-83A1-F6EECF244321}">
                <p14:modId xmlns:p14="http://schemas.microsoft.com/office/powerpoint/2010/main" val="1130359350"/>
              </p:ext>
            </p:extLst>
          </p:nvPr>
        </p:nvGraphicFramePr>
        <p:xfrm>
          <a:off x="6258878" y="2739189"/>
          <a:ext cx="2651500" cy="2684675"/>
        </p:xfrm>
        <a:graphic>
          <a:graphicData uri="http://schemas.openxmlformats.org/drawingml/2006/table">
            <a:tbl>
              <a:tblPr>
                <a:tableStyleId>{5C22544A-7EE6-4342-B048-85BDC9FD1C3A}</a:tableStyleId>
              </a:tblPr>
              <a:tblGrid>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tblGrid>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E9E7E8"/>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r>
            </a:tbl>
          </a:graphicData>
        </a:graphic>
      </p:graphicFrame>
      <p:sp>
        <p:nvSpPr>
          <p:cNvPr id="39" name="TextBox 38"/>
          <p:cNvSpPr txBox="1"/>
          <p:nvPr/>
        </p:nvSpPr>
        <p:spPr bwMode="auto">
          <a:xfrm>
            <a:off x="210766" y="2374265"/>
            <a:ext cx="6080342" cy="4161188"/>
          </a:xfrm>
          <a:prstGeom prst="rect">
            <a:avLst/>
          </a:prstGeom>
          <a:noFill/>
          <a:ln w="6350">
            <a:noFill/>
          </a:ln>
          <a:effectLst/>
        </p:spPr>
        <p:txBody>
          <a:bodyPr wrap="none" rtlCol="0">
            <a:noAutofit/>
          </a:bodyPr>
          <a:lstStyle/>
          <a:p>
            <a:pPr marL="14288" defTabSz="180000"/>
            <a:r>
              <a:rPr lang="en-US" sz="1800" dirty="0">
                <a:latin typeface="Courier New" charset="0"/>
                <a:ea typeface="Courier New" charset="0"/>
                <a:cs typeface="Courier New" charset="0"/>
              </a:rPr>
              <a:t>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180000"/>
            <a:r>
              <a:rPr lang="en-US" sz="1800" dirty="0">
                <a:latin typeface="Courier New" charset="0"/>
                <a:ea typeface="Courier New" charset="0"/>
                <a:cs typeface="Courier New" charset="0"/>
              </a:rPr>
              <a:t>	for j=i+8:8:N</a:t>
            </a:r>
          </a:p>
          <a:p>
            <a:pPr marL="14288" defTabSz="18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'=i:i+8</a:t>
            </a:r>
          </a:p>
          <a:p>
            <a:pPr marL="14288" defTabSz="180000"/>
            <a:r>
              <a:rPr lang="en-US" sz="1800" dirty="0">
                <a:latin typeface="Courier New" charset="0"/>
                <a:ea typeface="Courier New" charset="0"/>
                <a:cs typeface="Courier New" charset="0"/>
              </a:rPr>
              <a:t>			</a:t>
            </a:r>
            <a:r>
              <a:rPr lang="mr-IN" sz="1800" dirty="0">
                <a:latin typeface="Courier New" charset="0"/>
                <a:ea typeface="Courier New" charset="0"/>
                <a:cs typeface="Courier New" charset="0"/>
              </a:rPr>
              <a:t>accum0[0:7] = 0 </a:t>
            </a:r>
            <a:r>
              <a:rPr lang="mr-IN" sz="1800" dirty="0" smtClean="0">
                <a:latin typeface="Courier New" charset="0"/>
                <a:ea typeface="Courier New" charset="0"/>
                <a:cs typeface="Courier New" charset="0"/>
              </a:rPr>
              <a:t>...</a:t>
            </a:r>
            <a:r>
              <a:rPr lang="en-US" sz="1800" dirty="0" smtClean="0">
                <a:latin typeface="Courier New" charset="0"/>
                <a:ea typeface="Courier New" charset="0"/>
                <a:cs typeface="Courier New" charset="0"/>
              </a:rPr>
              <a:t> </a:t>
            </a:r>
            <a:r>
              <a:rPr lang="mr-IN" sz="1800" dirty="0" smtClean="0">
                <a:latin typeface="Courier New" charset="0"/>
                <a:ea typeface="Courier New" charset="0"/>
                <a:cs typeface="Courier New" charset="0"/>
              </a:rPr>
              <a:t>accum7[0:7</a:t>
            </a:r>
            <a:r>
              <a:rPr lang="mr-IN" sz="1800" dirty="0">
                <a:latin typeface="Courier New" charset="0"/>
                <a:ea typeface="Courier New" charset="0"/>
                <a:cs typeface="Courier New" charset="0"/>
              </a:rPr>
              <a:t>] = 0</a:t>
            </a:r>
          </a:p>
          <a:p>
            <a:pPr marL="14288" defTabSz="180000"/>
            <a:r>
              <a:rPr lang="en-US" sz="1800" dirty="0">
                <a:latin typeface="Courier New" charset="0"/>
                <a:ea typeface="Courier New" charset="0"/>
                <a:cs typeface="Courier New" charset="0"/>
              </a:rPr>
              <a:t>			for k=0:8:D</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dist0[0:7] </a:t>
            </a:r>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a:t>
            </a:r>
            <a:r>
              <a:rPr lang="en-US" sz="1800" dirty="0" smtClean="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a:t>
            </a:r>
            <a:r>
              <a:rPr lang="en-US" sz="1800" dirty="0">
                <a:latin typeface="Courier New" charset="0"/>
                <a:ea typeface="Courier New" charset="0"/>
                <a:cs typeface="Courier New" charset="0"/>
              </a:rPr>
              <a:t>X[j</a:t>
            </a:r>
            <a:r>
              <a:rPr lang="en-US" sz="1800" dirty="0" smtClean="0">
                <a:latin typeface="Courier New" charset="0"/>
                <a:ea typeface="Courier New" charset="0"/>
                <a:cs typeface="Courier New" charset="0"/>
              </a:rPr>
              <a:t>][</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dist0*dist0</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X[i+7][</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X[j+7][</a:t>
            </a:r>
            <a:r>
              <a:rPr lang="en-US" sz="1800" dirty="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dist7*dist7</a:t>
            </a:r>
          </a:p>
          <a:p>
            <a:pPr marL="14288" defTabSz="180000"/>
            <a:r>
              <a:rPr lang="en-US" sz="1800" dirty="0">
                <a:latin typeface="Courier New" charset="0"/>
                <a:ea typeface="Courier New" charset="0"/>
                <a:cs typeface="Courier New" charset="0"/>
              </a:rPr>
              <a:t>			Reduce 8 </a:t>
            </a:r>
            <a:r>
              <a:rPr lang="en-US" sz="1800" dirty="0" err="1" smtClean="0">
                <a:latin typeface="Courier New" charset="0"/>
                <a:ea typeface="Courier New" charset="0"/>
                <a:cs typeface="Courier New" charset="0"/>
              </a:rPr>
              <a:t>accums</a:t>
            </a:r>
            <a:r>
              <a:rPr lang="en-US" sz="1800" dirty="0" smtClean="0">
                <a:latin typeface="Courier New" charset="0"/>
                <a:ea typeface="Courier New" charset="0"/>
                <a:cs typeface="Courier New" charset="0"/>
              </a:rPr>
              <a:t> into </a:t>
            </a:r>
            <a:r>
              <a:rPr lang="en-US" sz="1800" dirty="0">
                <a:latin typeface="Courier New" charset="0"/>
                <a:ea typeface="Courier New" charset="0"/>
                <a:cs typeface="Courier New" charset="0"/>
              </a:rPr>
              <a:t>res[0:8</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Multiply by factor</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Store </a:t>
            </a:r>
            <a:r>
              <a:rPr lang="en-US" sz="1800" dirty="0" smtClean="0">
                <a:latin typeface="Courier New" charset="0"/>
                <a:ea typeface="Courier New" charset="0"/>
                <a:cs typeface="Courier New" charset="0"/>
              </a:rPr>
              <a:t>res as 1 row in </a:t>
            </a:r>
            <a:r>
              <a:rPr lang="en-US" sz="1800" dirty="0">
                <a:latin typeface="Courier New" charset="0"/>
                <a:ea typeface="Courier New" charset="0"/>
                <a:cs typeface="Courier New" charset="0"/>
              </a:rPr>
              <a:t>upper block</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Transpose </a:t>
            </a:r>
            <a:r>
              <a:rPr lang="en-US" sz="1800" dirty="0">
                <a:latin typeface="Courier New" charset="0"/>
                <a:ea typeface="Courier New" charset="0"/>
                <a:cs typeface="Courier New" charset="0"/>
              </a:rPr>
              <a:t>8 </a:t>
            </a:r>
            <a:r>
              <a:rPr lang="en-US" sz="1800" dirty="0" smtClean="0">
                <a:latin typeface="Courier New" charset="0"/>
                <a:ea typeface="Courier New" charset="0"/>
                <a:cs typeface="Courier New" charset="0"/>
              </a:rPr>
              <a:t>rows </a:t>
            </a:r>
            <a:r>
              <a:rPr lang="en-US" sz="1800" dirty="0">
                <a:latin typeface="Courier New" charset="0"/>
                <a:ea typeface="Courier New" charset="0"/>
                <a:cs typeface="Courier New" charset="0"/>
              </a:rPr>
              <a:t>and </a:t>
            </a:r>
            <a:r>
              <a:rPr lang="en-US" sz="1800" dirty="0" smtClean="0">
                <a:latin typeface="Courier New" charset="0"/>
                <a:ea typeface="Courier New" charset="0"/>
                <a:cs typeface="Courier New" charset="0"/>
              </a:rPr>
              <a:t>store lower </a:t>
            </a:r>
            <a:r>
              <a:rPr lang="en-US" sz="1800" dirty="0">
                <a:latin typeface="Courier New" charset="0"/>
                <a:ea typeface="Courier New" charset="0"/>
                <a:cs typeface="Courier New" charset="0"/>
              </a:rPr>
              <a:t>block</a:t>
            </a:r>
          </a:p>
        </p:txBody>
      </p:sp>
      <p:cxnSp>
        <p:nvCxnSpPr>
          <p:cNvPr id="40" name="Straight Connector 39"/>
          <p:cNvCxnSpPr/>
          <p:nvPr/>
        </p:nvCxnSpPr>
        <p:spPr bwMode="auto">
          <a:xfrm>
            <a:off x="381000" y="2739189"/>
            <a:ext cx="0" cy="4042611"/>
          </a:xfrm>
          <a:prstGeom prst="line">
            <a:avLst/>
          </a:prstGeom>
          <a:noFill/>
          <a:ln w="31750">
            <a:solidFill>
              <a:srgbClr val="000000"/>
            </a:solidFill>
            <a:miter lim="800000"/>
            <a:headEnd type="none" w="med" len="med"/>
            <a:tailEnd type="none" w="med" len="med"/>
          </a:ln>
          <a:effectLst/>
        </p:spPr>
      </p:cxnSp>
      <p:cxnSp>
        <p:nvCxnSpPr>
          <p:cNvPr id="44" name="Straight Connector 43"/>
          <p:cNvCxnSpPr/>
          <p:nvPr/>
        </p:nvCxnSpPr>
        <p:spPr bwMode="auto">
          <a:xfrm>
            <a:off x="578915" y="2971800"/>
            <a:ext cx="0" cy="3810000"/>
          </a:xfrm>
          <a:prstGeom prst="line">
            <a:avLst/>
          </a:prstGeom>
          <a:noFill/>
          <a:ln w="31750">
            <a:solidFill>
              <a:srgbClr val="000000"/>
            </a:solidFill>
            <a:miter lim="800000"/>
            <a:headEnd type="none" w="med" len="med"/>
            <a:tailEnd type="none" w="med" len="med"/>
          </a:ln>
          <a:effectLst/>
        </p:spPr>
      </p:cxnSp>
      <p:cxnSp>
        <p:nvCxnSpPr>
          <p:cNvPr id="54" name="Straight Connector 53"/>
          <p:cNvCxnSpPr/>
          <p:nvPr/>
        </p:nvCxnSpPr>
        <p:spPr bwMode="auto">
          <a:xfrm>
            <a:off x="762000" y="3200400"/>
            <a:ext cx="0" cy="3276600"/>
          </a:xfrm>
          <a:prstGeom prst="line">
            <a:avLst/>
          </a:prstGeom>
          <a:noFill/>
          <a:ln w="31750">
            <a:solidFill>
              <a:srgbClr val="000000"/>
            </a:solidFill>
            <a:miter lim="800000"/>
            <a:headEnd type="none" w="med" len="med"/>
            <a:tailEnd type="none" w="med" len="med"/>
          </a:ln>
          <a:effectLst/>
        </p:spPr>
      </p:cxnSp>
      <p:cxnSp>
        <p:nvCxnSpPr>
          <p:cNvPr id="55" name="Straight Connector 54"/>
          <p:cNvCxnSpPr/>
          <p:nvPr/>
        </p:nvCxnSpPr>
        <p:spPr bwMode="auto">
          <a:xfrm>
            <a:off x="914400" y="3733800"/>
            <a:ext cx="0" cy="1905000"/>
          </a:xfrm>
          <a:prstGeom prst="line">
            <a:avLst/>
          </a:prstGeom>
          <a:noFill/>
          <a:ln w="31750">
            <a:solidFill>
              <a:srgbClr val="000000"/>
            </a:solidFill>
            <a:miter lim="800000"/>
            <a:headEnd type="none" w="med" len="med"/>
            <a:tailEnd type="none" w="med" len="med"/>
          </a:ln>
          <a:effectLst/>
        </p:spPr>
      </p:cxnSp>
      <mc:AlternateContent xmlns:mc="http://schemas.openxmlformats.org/markup-compatibility/2006" xmlns:a14="http://schemas.microsoft.com/office/drawing/2010/main">
        <mc:Choice Requires="a14">
          <p:sp>
            <p:nvSpPr>
              <p:cNvPr id="57" name="TextBox 56"/>
              <p:cNvSpPr txBox="1"/>
              <p:nvPr/>
            </p:nvSpPr>
            <p:spPr bwMode="auto">
              <a:xfrm>
                <a:off x="6868828" y="5420426"/>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7" name="TextBox 56"/>
              <p:cNvSpPr txBox="1">
                <a:spLocks noRot="1" noChangeAspect="1" noMove="1" noResize="1" noEditPoints="1" noAdjustHandles="1" noChangeArrowheads="1" noChangeShapeType="1" noTextEdit="1"/>
              </p:cNvSpPr>
              <p:nvPr/>
            </p:nvSpPr>
            <p:spPr bwMode="auto">
              <a:xfrm>
                <a:off x="6868828" y="5420426"/>
                <a:ext cx="437940"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58" name="Straight Arrow Connector 57"/>
          <p:cNvCxnSpPr/>
          <p:nvPr/>
        </p:nvCxnSpPr>
        <p:spPr bwMode="auto">
          <a:xfrm>
            <a:off x="7215513" y="5638800"/>
            <a:ext cx="1341043" cy="0"/>
          </a:xfrm>
          <a:prstGeom prst="straightConnector1">
            <a:avLst/>
          </a:prstGeom>
          <a:noFill/>
          <a:ln w="57150">
            <a:solidFill>
              <a:srgbClr val="000000"/>
            </a:solidFill>
            <a:miter lim="800000"/>
            <a:headEnd type="none" w="med" len="med"/>
            <a:tailEnd type="triangle"/>
          </a:ln>
          <a:effectLst/>
        </p:spPr>
      </p:cxnSp>
      <mc:AlternateContent xmlns:mc="http://schemas.openxmlformats.org/markup-compatibility/2006" xmlns:a14="http://schemas.microsoft.com/office/drawing/2010/main">
        <mc:Choice Requires="a14">
          <p:sp>
            <p:nvSpPr>
              <p:cNvPr id="59" name="TextBox 58"/>
              <p:cNvSpPr txBox="1"/>
              <p:nvPr/>
            </p:nvSpPr>
            <p:spPr bwMode="auto">
              <a:xfrm>
                <a:off x="5908026" y="3345609"/>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9" name="TextBox 58"/>
              <p:cNvSpPr txBox="1">
                <a:spLocks noRot="1" noChangeAspect="1" noMove="1" noResize="1" noEditPoints="1" noAdjustHandles="1" noChangeArrowheads="1" noChangeShapeType="1" noTextEdit="1"/>
              </p:cNvSpPr>
              <p:nvPr/>
            </p:nvSpPr>
            <p:spPr bwMode="auto">
              <a:xfrm>
                <a:off x="5908026" y="3345609"/>
                <a:ext cx="437940" cy="400110"/>
              </a:xfrm>
              <a:prstGeom prst="rect">
                <a:avLst/>
              </a:prstGeom>
              <a:blipFill rotWithShape="0">
                <a:blip r:embed="rId5"/>
                <a:stretch>
                  <a:fillRect/>
                </a:stretch>
              </a:blipFill>
              <a:ln w="6350">
                <a:noFill/>
              </a:ln>
              <a:effectLst/>
            </p:spPr>
            <p:txBody>
              <a:bodyPr/>
              <a:lstStyle/>
              <a:p>
                <a:r>
                  <a:rPr lang="en-US">
                    <a:noFill/>
                  </a:rPr>
                  <a:t> </a:t>
                </a:r>
              </a:p>
            </p:txBody>
          </p:sp>
        </mc:Fallback>
      </mc:AlternateContent>
      <p:cxnSp>
        <p:nvCxnSpPr>
          <p:cNvPr id="60" name="Straight Arrow Connector 59"/>
          <p:cNvCxnSpPr/>
          <p:nvPr/>
        </p:nvCxnSpPr>
        <p:spPr bwMode="auto">
          <a:xfrm flipH="1">
            <a:off x="6083107" y="3733800"/>
            <a:ext cx="1" cy="914400"/>
          </a:xfrm>
          <a:prstGeom prst="straightConnector1">
            <a:avLst/>
          </a:prstGeom>
          <a:noFill/>
          <a:ln w="57150">
            <a:solidFill>
              <a:srgbClr val="000000"/>
            </a:solidFill>
            <a:miter lim="800000"/>
            <a:headEnd type="none" w="med" len="med"/>
            <a:tailEnd type="triangle"/>
          </a:ln>
          <a:effectLst/>
        </p:spPr>
      </p:cxnSp>
    </p:spTree>
    <p:extLst>
      <p:ext uri="{BB962C8B-B14F-4D97-AF65-F5344CB8AC3E}">
        <p14:creationId xmlns:p14="http://schemas.microsoft.com/office/powerpoint/2010/main" val="965556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2: High dimensional affinities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77299814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USEAMSFONTS" val="True"/>
  <p:tag name="USEBOLDAMS" val="False"/>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 name="FIRSTMARKUSP@OKII9FVF81V9GRWB" val="4070"/>
  <p:tag name="DEFAULTDISPLAYSOURCE" val="\documentclass{slides}\pagestyle{empty}&#10;\begin{document}&#10;&#10;\end{document}&#10;"/>
  <p:tag name="EMBEDFONTS" val="0"/>
</p:tagLst>
</file>

<file path=ppt/tags/tag2.xml><?xml version="1.0" encoding="utf-8"?>
<p:tagLst xmlns:a="http://schemas.openxmlformats.org/drawingml/2006/main" xmlns:r="http://schemas.openxmlformats.org/officeDocument/2006/relationships" xmlns:p="http://schemas.openxmlformats.org/presentationml/2006/main">
  <p:tag name="HIDDENFONTSHAPE" val="true"/>
</p:tagLst>
</file>

<file path=ppt/theme/theme1.xml><?xml version="1.0" encoding="utf-8"?>
<a:theme xmlns:a="http://schemas.openxmlformats.org/drawingml/2006/main" name="ETH Course">
  <a:themeElements>
    <a:clrScheme name="ETH">
      <a:dk1>
        <a:srgbClr val="000000"/>
      </a:dk1>
      <a:lt1>
        <a:srgbClr val="FFFFFF"/>
      </a:lt1>
      <a:dk2>
        <a:srgbClr val="002B5F"/>
      </a:dk2>
      <a:lt2>
        <a:srgbClr val="808080"/>
      </a:lt2>
      <a:accent1>
        <a:srgbClr val="4F0E2B"/>
      </a:accent1>
      <a:accent2>
        <a:srgbClr val="005C3C"/>
      </a:accent2>
      <a:accent3>
        <a:srgbClr val="A03232"/>
      </a:accent3>
      <a:accent4>
        <a:srgbClr val="F7F0BC"/>
      </a:accent4>
      <a:accent5>
        <a:srgbClr val="C8DEC8"/>
      </a:accent5>
      <a:accent6>
        <a:srgbClr val="D6D6F5"/>
      </a:accent6>
      <a:hlink>
        <a:srgbClr val="A71D5B"/>
      </a:hlink>
      <a:folHlink>
        <a:srgbClr val="A71D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6350">
          <a:solidFill>
            <a:schemeClr val="tx1">
              <a:lumMod val="50000"/>
              <a:lumOff val="50000"/>
            </a:schemeClr>
          </a:solidFill>
        </a:ln>
      </a:spPr>
      <a:bodyPr>
        <a:spAutoFit/>
      </a:bodyPr>
      <a:lstStyle>
        <a:defPPr>
          <a:defRPr sz="1800" dirty="0">
            <a:latin typeface="Consolas" pitchFamily="49" charset="0"/>
            <a:cs typeface="Consolas" pitchFamily="49" charset="0"/>
          </a:defRPr>
        </a:defPPr>
      </a:lstStyle>
    </a:spDef>
    <a:lnDef>
      <a:spPr bwMode="auto">
        <a:noFill/>
        <a:ln w="12700">
          <a:solidFill>
            <a:srgbClr val="000000"/>
          </a:solidFill>
          <a:miter lim="800000"/>
          <a:headEnd type="none" w="med" len="med"/>
          <a:tailEnd type="none" w="med" len="med"/>
        </a:ln>
        <a:effectLst/>
      </a:spPr>
      <a:bodyPr/>
      <a:lstStyle/>
    </a:lnDef>
    <a:txDef>
      <a:spPr bwMode="auto">
        <a:noFill/>
        <a:ln w="6350">
          <a:noFill/>
        </a:ln>
        <a:effectLst/>
      </a:spPr>
      <a:bodyPr wrap="none" rtlCol="0">
        <a:spAutoFit/>
      </a:bodyPr>
      <a:lstStyle>
        <a:defPPr>
          <a:defRPr sz="2000" dirty="0" smtClean="0">
            <a:latin typeface="+mn-lt"/>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Presentation Guide">
    <a:dk1>
      <a:srgbClr val="000000"/>
    </a:dk1>
    <a:lt1>
      <a:srgbClr val="FFFFFF"/>
    </a:lt1>
    <a:dk2>
      <a:srgbClr val="002B5F"/>
    </a:dk2>
    <a:lt2>
      <a:srgbClr val="808080"/>
    </a:lt2>
    <a:accent1>
      <a:srgbClr val="A03232"/>
    </a:accent1>
    <a:accent2>
      <a:srgbClr val="005C3C"/>
    </a:accent2>
    <a:accent3>
      <a:srgbClr val="4F0E2B"/>
    </a:accent3>
    <a:accent4>
      <a:srgbClr val="F7F0BC"/>
    </a:accent4>
    <a:accent5>
      <a:srgbClr val="C8DEC8"/>
    </a:accent5>
    <a:accent6>
      <a:srgbClr val="D6D6F5"/>
    </a:accent6>
    <a:hlink>
      <a:srgbClr val="C00000"/>
    </a:hlink>
    <a:folHlink>
      <a:srgbClr val="C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ETH Course</Template>
  <TotalTime>294</TotalTime>
  <Words>1217</Words>
  <Application>Microsoft Macintosh PowerPoint</Application>
  <PresentationFormat>On-screen Show (4:3)</PresentationFormat>
  <Paragraphs>204</Paragraphs>
  <Slides>17</Slides>
  <Notes>11</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17</vt:i4>
      </vt:variant>
    </vt:vector>
  </HeadingPairs>
  <TitlesOfParts>
    <vt:vector size="34" baseType="lpstr">
      <vt:lpstr>Arial Narrow</vt:lpstr>
      <vt:lpstr>Calibri</vt:lpstr>
      <vt:lpstr>Cambria Math</vt:lpstr>
      <vt:lpstr>CMBX12</vt:lpstr>
      <vt:lpstr>CMEX10</vt:lpstr>
      <vt:lpstr>CMMI8</vt:lpstr>
      <vt:lpstr>CMSY8</vt:lpstr>
      <vt:lpstr>Consolas</vt:lpstr>
      <vt:lpstr>Courier New</vt:lpstr>
      <vt:lpstr>Gill Sans MT</vt:lpstr>
      <vt:lpstr>LCMSS8</vt:lpstr>
      <vt:lpstr>Mangal</vt:lpstr>
      <vt:lpstr>Times New Roman</vt:lpstr>
      <vt:lpstr>Wingdings</vt:lpstr>
      <vt:lpstr>Wingdings 2</vt:lpstr>
      <vt:lpstr>Arial</vt:lpstr>
      <vt:lpstr>ETH Course</vt:lpstr>
      <vt:lpstr>Fast N2 t-distributed Stochastic Neighbor Embedding Andreas Blöchinger Marc Fischer Alberto Montes Marko Taubner</vt:lpstr>
      <vt:lpstr>Algorithm</vt:lpstr>
      <vt:lpstr>Algorithm on MNIST</vt:lpstr>
      <vt:lpstr>Algorithm as we implemented it</vt:lpstr>
      <vt:lpstr>Experimental Setup</vt:lpstr>
      <vt:lpstr>Part 1: Data preprocessing</vt:lpstr>
      <vt:lpstr>Part 1: Optimized Version, Normalization</vt:lpstr>
      <vt:lpstr>Part 1: Optimized Version, Distance</vt:lpstr>
      <vt:lpstr>Part 2: High dimensional affinities</vt:lpstr>
      <vt:lpstr>Part 3: Training Loop</vt:lpstr>
      <vt:lpstr>Part 3: Training Loop</vt:lpstr>
      <vt:lpstr>Overall</vt:lpstr>
      <vt:lpstr>After this slide are the original templates</vt:lpstr>
      <vt:lpstr>General Remarks</vt:lpstr>
      <vt:lpstr>Typical Organization I</vt:lpstr>
      <vt:lpstr>Typical Organization II</vt:lpstr>
      <vt:lpstr>Try to Make Nice Plots</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Write Fast Numerical Code</dc:title>
  <dc:creator>Markus Pueschel</dc:creator>
  <dc:description>Redesign of slides created by Randal E. Bryant and David R. O'Hallaron</dc:description>
  <cp:lastModifiedBy>bzoj7zf0V1@student.ethz.ch</cp:lastModifiedBy>
  <cp:revision>1138</cp:revision>
  <cp:lastPrinted>1999-09-20T15:19:18Z</cp:lastPrinted>
  <dcterms:created xsi:type="dcterms:W3CDTF">2009-01-12T00:38:48Z</dcterms:created>
  <dcterms:modified xsi:type="dcterms:W3CDTF">2017-05-28T06:53:28Z</dcterms:modified>
</cp:coreProperties>
</file>